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7" r:id="rId2"/>
    <p:sldId id="260" r:id="rId3"/>
    <p:sldId id="287" r:id="rId4"/>
    <p:sldId id="277" r:id="rId5"/>
    <p:sldId id="290" r:id="rId6"/>
    <p:sldId id="294" r:id="rId7"/>
    <p:sldId id="291" r:id="rId8"/>
    <p:sldId id="292" r:id="rId9"/>
    <p:sldId id="295" r:id="rId10"/>
    <p:sldId id="296" r:id="rId11"/>
    <p:sldId id="297" r:id="rId12"/>
    <p:sldId id="293" r:id="rId13"/>
    <p:sldId id="309" r:id="rId14"/>
    <p:sldId id="310" r:id="rId15"/>
    <p:sldId id="311" r:id="rId16"/>
    <p:sldId id="312" r:id="rId17"/>
    <p:sldId id="313" r:id="rId18"/>
    <p:sldId id="314" r:id="rId19"/>
    <p:sldId id="308" r:id="rId20"/>
    <p:sldId id="307" r:id="rId21"/>
    <p:sldId id="315" r:id="rId22"/>
    <p:sldId id="316" r:id="rId23"/>
    <p:sldId id="317" r:id="rId24"/>
    <p:sldId id="318" r:id="rId25"/>
    <p:sldId id="319" r:id="rId26"/>
    <p:sldId id="322" r:id="rId27"/>
    <p:sldId id="323" r:id="rId28"/>
    <p:sldId id="346" r:id="rId29"/>
    <p:sldId id="324" r:id="rId30"/>
    <p:sldId id="342" r:id="rId31"/>
    <p:sldId id="343" r:id="rId32"/>
    <p:sldId id="344" r:id="rId33"/>
    <p:sldId id="345" r:id="rId34"/>
    <p:sldId id="325" r:id="rId35"/>
    <p:sldId id="328" r:id="rId36"/>
    <p:sldId id="329" r:id="rId37"/>
    <p:sldId id="330" r:id="rId38"/>
    <p:sldId id="331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5" r:id="rId56"/>
    <p:sldId id="356" r:id="rId57"/>
    <p:sldId id="358" r:id="rId58"/>
    <p:sldId id="359" r:id="rId59"/>
    <p:sldId id="360" r:id="rId60"/>
    <p:sldId id="265" r:id="rId61"/>
    <p:sldId id="361" r:id="rId62"/>
    <p:sldId id="298" r:id="rId63"/>
    <p:sldId id="299" r:id="rId64"/>
    <p:sldId id="303" r:id="rId65"/>
    <p:sldId id="300" r:id="rId66"/>
    <p:sldId id="301" r:id="rId67"/>
    <p:sldId id="302" r:id="rId68"/>
    <p:sldId id="272" r:id="rId69"/>
    <p:sldId id="261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8" autoAdjust="0"/>
    <p:restoredTop sz="84805" autoAdjust="0"/>
  </p:normalViewPr>
  <p:slideViewPr>
    <p:cSldViewPr snapToGrid="0" snapToObjects="1">
      <p:cViewPr varScale="1">
        <p:scale>
          <a:sx n="157" d="100"/>
          <a:sy n="157" d="100"/>
        </p:scale>
        <p:origin x="83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10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BB76C-4C4A-8743-AAC0-A7BE8DE05821}" type="datetimeFigureOut">
              <a:rPr lang="en-US" smtClean="0"/>
              <a:t>9/27/18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CEE5A-7D2B-8245-8043-7D680C369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11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edforward_neural_network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Visual_cortex" TargetMode="External"/><Relationship Id="rId5" Type="http://schemas.openxmlformats.org/officeDocument/2006/relationships/hyperlink" Target="https://en.wikipedia.org/wiki/Artificial_neuron" TargetMode="External"/><Relationship Id="rId4" Type="http://schemas.openxmlformats.org/officeDocument/2006/relationships/hyperlink" Target="https://en.wikipedia.org/wiki/Artificial_neural_network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09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BC13D5-1ED2-1346-AB0D-51957DC01635}" type="slidenum">
              <a:rPr lang="de-DE" altLang="en-US"/>
              <a:pPr/>
              <a:t>62</a:t>
            </a:fld>
            <a:endParaRPr lang="de-DE" alt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5010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2440EB-CBD0-D844-9992-F382D0BE8D40}" type="slidenum">
              <a:rPr lang="de-DE" altLang="en-US"/>
              <a:pPr/>
              <a:t>63</a:t>
            </a:fld>
            <a:endParaRPr lang="de-DE" altLang="en-US"/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0005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19F2FB-3B15-F443-94B5-06B866567153}" type="slidenum">
              <a:rPr lang="de-DE" altLang="en-US"/>
              <a:pPr/>
              <a:t>65</a:t>
            </a:fld>
            <a:endParaRPr lang="de-DE" altLang="en-US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8787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72EF69-ED86-3145-B2B4-7402160AA03A}" type="slidenum">
              <a:rPr lang="de-DE" altLang="en-US"/>
              <a:pPr/>
              <a:t>66</a:t>
            </a:fld>
            <a:endParaRPr lang="de-DE" altLang="en-US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7223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FE33C2-BDD8-C949-8F13-4A28AD8EC34F}" type="slidenum">
              <a:rPr lang="de-DE" altLang="en-US"/>
              <a:pPr/>
              <a:t>67</a:t>
            </a:fld>
            <a:endParaRPr lang="de-DE" altLang="en-US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0530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 billion neurons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CEE5A-7D2B-8245-8043-7D680C3696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24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Hyperbolic </a:t>
            </a:r>
            <a:r>
              <a:rPr lang="en-US" dirty="0" err="1"/>
              <a:t>tangant</a:t>
            </a:r>
            <a:r>
              <a:rPr lang="en-US" dirty="0"/>
              <a:t>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CEE5A-7D2B-8245-8043-7D680C3696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1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Hyperbolic </a:t>
            </a:r>
            <a:r>
              <a:rPr lang="en-US" dirty="0" err="1"/>
              <a:t>tangant</a:t>
            </a:r>
            <a:r>
              <a:rPr lang="en-US"/>
              <a:t>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CEE5A-7D2B-8245-8043-7D680C3696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19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Hyperbolic </a:t>
            </a:r>
            <a:r>
              <a:rPr lang="en-US" dirty="0" err="1"/>
              <a:t>tangant</a:t>
            </a:r>
            <a:r>
              <a:rPr lang="en-US"/>
              <a:t>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CEE5A-7D2B-8245-8043-7D680C3696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96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Hyperbolic </a:t>
            </a:r>
            <a:r>
              <a:rPr lang="en-US" dirty="0" err="1"/>
              <a:t>tangant</a:t>
            </a:r>
            <a:r>
              <a:rPr lang="en-US"/>
              <a:t>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CEE5A-7D2B-8245-8043-7D680C3696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30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𝑣</m:t>
                          </m:r>
                        </m:e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is-I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s-I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∆𝑣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_^</a:t>
                </a:r>
                <a:r>
                  <a:rPr lang="en-US" b="0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𝑡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=𝜂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</a:rPr>
                  <a:t>∑2</a:t>
                </a:r>
                <a:r>
                  <a:rPr lang="en-US" b="0" i="0">
                    <a:latin typeface="Cambria Math" panose="02040503050406030204" pitchFamily="18" charset="0"/>
                    <a:ea typeface="Cambria Math" charset="0"/>
                  </a:rPr>
                  <a:t>_</a:t>
                </a:r>
                <a:r>
                  <a:rPr lang="en-US" b="0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𝑖▒〖</a:t>
                </a:r>
                <a:r>
                  <a:rPr lang="is-IS" b="0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𝑦</a:t>
                </a:r>
                <a:r>
                  <a:rPr lang="is-I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^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𝑡−𝑦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 ̂^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𝑡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 )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𝑧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_</a:t>
                </a:r>
                <a:r>
                  <a:rPr lang="en-US" b="0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𝑖^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𝑡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 〗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CEE5A-7D2B-8245-8043-7D680C3696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29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CEE5A-7D2B-8245-8043-7D680C3696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38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Feedforward neural network"/>
              </a:rPr>
              <a:t>feed-forward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rtificial neural network"/>
              </a:rPr>
              <a:t>artificial neural network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connectivity pattern between its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Artificial neuron"/>
              </a:rPr>
              <a:t>neurons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inspired by the organization of the animal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Visual cortex"/>
              </a:rPr>
              <a:t>visual cortex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 that are not fully connected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CEE5A-7D2B-8245-8043-7D680C3696E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14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0C2F-90ED-9A4D-B406-E7035FB85862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A78C-70DB-E043-9E7D-B3679BAF4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59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0C2F-90ED-9A4D-B406-E7035FB85862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A78C-70DB-E043-9E7D-B3679BAF4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19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0C2F-90ED-9A4D-B406-E7035FB85862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A78C-70DB-E043-9E7D-B3679BAF4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70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100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24300"/>
            <a:ext cx="38100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496B68D-754A-8C46-972A-B65A8579A363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00902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0C2F-90ED-9A4D-B406-E7035FB85862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A78C-70DB-E043-9E7D-B3679BAF4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33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0C2F-90ED-9A4D-B406-E7035FB85862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A78C-70DB-E043-9E7D-B3679BAF4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37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0C2F-90ED-9A4D-B406-E7035FB85862}" type="datetimeFigureOut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A78C-70DB-E043-9E7D-B3679BAF4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70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0C2F-90ED-9A4D-B406-E7035FB85862}" type="datetimeFigureOut">
              <a:rPr lang="en-US" smtClean="0"/>
              <a:t>9/27/18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A78C-70DB-E043-9E7D-B3679BAF4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2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0C2F-90ED-9A4D-B406-E7035FB85862}" type="datetimeFigureOut">
              <a:rPr lang="en-US" smtClean="0"/>
              <a:t>9/27/18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A78C-70DB-E043-9E7D-B3679BAF4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40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0C2F-90ED-9A4D-B406-E7035FB85862}" type="datetimeFigureOut">
              <a:rPr lang="en-US" smtClean="0"/>
              <a:t>9/27/18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A78C-70DB-E043-9E7D-B3679BAF4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18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0C2F-90ED-9A4D-B406-E7035FB85862}" type="datetimeFigureOut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A78C-70DB-E043-9E7D-B3679BAF4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85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0C2F-90ED-9A4D-B406-E7035FB85862}" type="datetimeFigureOut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A78C-70DB-E043-9E7D-B3679BAF4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50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8229600" cy="4844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E0C2F-90ED-9A4D-B406-E7035FB85862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6A78C-70DB-E043-9E7D-B3679BAF4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6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5.png"/><Relationship Id="rId5" Type="http://schemas.openxmlformats.org/officeDocument/2006/relationships/image" Target="../media/image26.tiff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0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0.tiff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0.tiff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7" Type="http://schemas.openxmlformats.org/officeDocument/2006/relationships/image" Target="../media/image2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0.tiff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26.tiff"/><Relationship Id="rId4" Type="http://schemas.openxmlformats.org/officeDocument/2006/relationships/image" Target="../media/image5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3.png"/><Relationship Id="rId5" Type="http://schemas.openxmlformats.org/officeDocument/2006/relationships/image" Target="../media/image58.png"/><Relationship Id="rId10" Type="http://schemas.openxmlformats.org/officeDocument/2006/relationships/image" Target="../media/image30.tiff"/><Relationship Id="rId4" Type="http://schemas.openxmlformats.org/officeDocument/2006/relationships/image" Target="../media/image290.png"/><Relationship Id="rId9" Type="http://schemas.openxmlformats.org/officeDocument/2006/relationships/image" Target="../media/image26.tiff"/><Relationship Id="rId1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ctrTitle"/>
          </p:nvPr>
        </p:nvSpPr>
        <p:spPr>
          <a:xfrm>
            <a:off x="682625" y="581025"/>
            <a:ext cx="7772400" cy="1470025"/>
          </a:xfrm>
        </p:spPr>
        <p:txBody>
          <a:bodyPr/>
          <a:lstStyle/>
          <a:p>
            <a:r>
              <a:rPr lang="en-US" sz="3600" noProof="0" dirty="0">
                <a:latin typeface="Calibri" charset="0"/>
              </a:rPr>
              <a:t>PSYCH 625</a:t>
            </a:r>
            <a:br>
              <a:rPr lang="en-US" sz="3600" noProof="0" dirty="0">
                <a:latin typeface="Calibri" charset="0"/>
              </a:rPr>
            </a:br>
            <a:r>
              <a:rPr lang="en-US" sz="3600" noProof="0" dirty="0"/>
              <a:t>Advanced Big Data Methods</a:t>
            </a:r>
            <a:endParaRPr lang="en-US" sz="3600" noProof="0" dirty="0">
              <a:latin typeface="Calibri" charset="0"/>
            </a:endParaRPr>
          </a:p>
        </p:txBody>
      </p:sp>
      <p:sp>
        <p:nvSpPr>
          <p:cNvPr id="26626" name="Subtitle 2"/>
          <p:cNvSpPr>
            <a:spLocks noGrp="1"/>
          </p:cNvSpPr>
          <p:nvPr>
            <p:ph type="subTitle" idx="1"/>
          </p:nvPr>
        </p:nvSpPr>
        <p:spPr>
          <a:xfrm>
            <a:off x="1162050" y="4429125"/>
            <a:ext cx="6753225" cy="1752600"/>
          </a:xfrm>
        </p:spPr>
        <p:txBody>
          <a:bodyPr/>
          <a:lstStyle/>
          <a:p>
            <a:pPr eaLnBrk="1" hangingPunct="1"/>
            <a:r>
              <a:rPr lang="en-US" noProof="0">
                <a:solidFill>
                  <a:schemeClr val="tx1"/>
                </a:solidFill>
                <a:latin typeface="Calibri" charset="0"/>
              </a:rPr>
              <a:t>Fall 2018</a:t>
            </a:r>
            <a:endParaRPr lang="en-US" noProof="0" dirty="0">
              <a:solidFill>
                <a:schemeClr val="tx1"/>
              </a:solidFill>
              <a:latin typeface="Calibri" charset="0"/>
            </a:endParaRPr>
          </a:p>
          <a:p>
            <a:pPr eaLnBrk="1" hangingPunct="1"/>
            <a:r>
              <a:rPr lang="en-US" b="1" noProof="0" dirty="0">
                <a:solidFill>
                  <a:schemeClr val="tx1"/>
                </a:solidFill>
                <a:latin typeface="Calibri" charset="0"/>
              </a:rPr>
              <a:t>Instructor: </a:t>
            </a:r>
            <a:r>
              <a:rPr lang="en-US" b="1" noProof="0" dirty="0" err="1">
                <a:solidFill>
                  <a:schemeClr val="tx1"/>
                </a:solidFill>
                <a:latin typeface="Calibri" charset="0"/>
              </a:rPr>
              <a:t>Morteza</a:t>
            </a:r>
            <a:r>
              <a:rPr lang="en-US" b="1" noProof="0" dirty="0">
                <a:solidFill>
                  <a:schemeClr val="tx1"/>
                </a:solidFill>
                <a:latin typeface="Calibri" charset="0"/>
              </a:rPr>
              <a:t> </a:t>
            </a:r>
            <a:r>
              <a:rPr lang="en-US" b="1" noProof="0" dirty="0" err="1">
                <a:solidFill>
                  <a:schemeClr val="tx1"/>
                </a:solidFill>
                <a:latin typeface="Calibri" charset="0"/>
              </a:rPr>
              <a:t>Dehghani</a:t>
            </a:r>
            <a:endParaRPr lang="en-US" b="1" noProof="0" dirty="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2625" y="1708150"/>
            <a:ext cx="7772400" cy="2674938"/>
          </a:xfrm>
          <a:prstGeom prst="rect">
            <a:avLst/>
          </a:prstGeom>
        </p:spPr>
        <p:txBody>
          <a:bodyPr lIns="91418" tIns="45709" rIns="91418" bIns="45709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000090"/>
              </a:solidFill>
              <a:latin typeface="Calibri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solidFill>
                  <a:srgbClr val="000090"/>
                </a:solidFill>
                <a:latin typeface="Calibri"/>
              </a:rPr>
              <a:t>Lecture 6: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solidFill>
                  <a:srgbClr val="000090"/>
                </a:solidFill>
                <a:latin typeface="Calibri"/>
              </a:rPr>
              <a:t>Introduction to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solidFill>
                  <a:srgbClr val="000090"/>
                </a:solidFill>
                <a:latin typeface="Calibri"/>
              </a:rPr>
              <a:t>Neural 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263" y="6524625"/>
            <a:ext cx="46037" cy="276225"/>
          </a:xfrm>
          <a:prstGeom prst="rect">
            <a:avLst/>
          </a:prstGeom>
          <a:noFill/>
        </p:spPr>
        <p:txBody>
          <a:bodyPr lIns="91418" tIns="45709" rIns="91418" bIns="45709">
            <a:spAutoFit/>
          </a:bodyPr>
          <a:lstStyle/>
          <a:p>
            <a:pPr defTabSz="45709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6629" name="Shape 430"/>
          <p:cNvSpPr>
            <a:spLocks noChangeArrowheads="1"/>
          </p:cNvSpPr>
          <p:nvPr/>
        </p:nvSpPr>
        <p:spPr bwMode="auto">
          <a:xfrm>
            <a:off x="6489700" y="5988050"/>
            <a:ext cx="2270125" cy="5651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68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 txBox="1">
            <a:spLocks/>
          </p:cNvSpPr>
          <p:nvPr/>
        </p:nvSpPr>
        <p:spPr>
          <a:xfrm>
            <a:off x="457200" y="407988"/>
            <a:ext cx="8229600" cy="8683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Perceptron: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21469" y="1276350"/>
                <a:ext cx="8315325" cy="3183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General rule: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𝑢𝑝𝑑𝑎𝑡𝑒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𝐿𝑒𝑎𝑟𝑛𝑖𝑛𝑔𝐹𝑎𝑐𝑡𝑜𝑟</m:t>
                      </m:r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𝐶𝑜𝑟𝑟𝑒𝑐𝑡𝑂𝑢𝑡𝑝𝑢𝑡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𝑃𝑟𝑒𝑑𝑖𝑐𝑡𝑖𝑜𝑛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.</m:t>
                      </m:r>
                      <m:r>
                        <a:rPr lang="en-US" b="0" i="1" smtClean="0">
                          <a:latin typeface="Cambria Math" charset="0"/>
                        </a:rPr>
                        <m:t>𝐼𝑛𝑝𝑢𝑡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More formally: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/>
                  <a:t>Error for a single instance pair with index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s-I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d>
                        <m:dPr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s-I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>
                    <a:ea typeface="Cambria Math" charset="0"/>
                    <a:cs typeface="Cambria Math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is the learning factor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dirty="0"/>
                  <a:t>	</a:t>
                </a:r>
                <a:r>
                  <a:rPr lang="en-US" i="1" dirty="0"/>
                  <a:t>stochastic gradient descent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i="1" dirty="0"/>
              </a:p>
              <a:p>
                <a:pPr marL="1257300" lvl="2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69" y="1276350"/>
                <a:ext cx="8315325" cy="3183692"/>
              </a:xfrm>
              <a:prstGeom prst="rect">
                <a:avLst/>
              </a:prstGeom>
              <a:blipFill>
                <a:blip r:embed="rId2"/>
                <a:stretch>
                  <a:fillRect l="-305" t="-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256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 txBox="1">
            <a:spLocks/>
          </p:cNvSpPr>
          <p:nvPr/>
        </p:nvSpPr>
        <p:spPr>
          <a:xfrm>
            <a:off x="457200" y="407988"/>
            <a:ext cx="8229600" cy="8683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Perceptron: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21469" y="1276350"/>
                <a:ext cx="8315325" cy="395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More detail: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d>
                        <m:dPr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s-I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charset="0"/>
                      </a:rPr>
                      <m:t>𝑝𝑟𝑒𝑑𝑖𝑐𝑡𝑖𝑜𝑛</m:t>
                    </m:r>
                    <m:r>
                      <a:rPr lang="en-US" sz="1600" i="1" dirty="0" smtClean="0">
                        <a:latin typeface="Cambria Math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charset="0"/>
                      </a:rPr>
                      <m:t>𝐶</m:t>
                    </m:r>
                    <m:r>
                      <a:rPr lang="en-US" sz="1600" i="1" dirty="0" err="1" smtClean="0">
                        <a:latin typeface="Cambria Math" charset="0"/>
                      </a:rPr>
                      <m:t>𝑜𝑟𝑟𝑒𝑐𝑡𝑂𝑢𝑡𝑝𝑢𝑡</m:t>
                    </m:r>
                    <m:r>
                      <a:rPr lang="en-US" sz="16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600" dirty="0"/>
                  <a:t>  </a:t>
                </a:r>
                <a:r>
                  <a:rPr lang="en-US" sz="1600" dirty="0">
                    <a:sym typeface="Wingdings"/>
                  </a:rPr>
                  <a:t> no update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600" dirty="0"/>
                  <a:t>Else if </a:t>
                </a:r>
                <a:r>
                  <a:rPr lang="en-US" sz="1600" dirty="0">
                    <a:sym typeface="Wingdings"/>
                  </a:rPr>
                  <a:t> update with magnitude proportion to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sz="1600" dirty="0">
                    <a:sym typeface="Wingdings"/>
                  </a:rPr>
                  <a:t>the difference between the desired output and the prediction</a:t>
                </a:r>
              </a:p>
              <a:p>
                <a:pPr marL="1714500" lvl="3" indent="-342900">
                  <a:buFont typeface="+mj-lt"/>
                  <a:buAutoNum type="arabicPeriod"/>
                </a:pPr>
                <a:r>
                  <a:rPr lang="en-US" sz="1600" dirty="0">
                    <a:sym typeface="Wingdings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charset="0"/>
                        <a:sym typeface="Wingdings"/>
                      </a:rPr>
                      <m:t>𝐶𝑜𝑟𝑟𝑒𝑐𝑡𝑂𝑢𝑡𝑝𝑢𝑡</m:t>
                    </m:r>
                    <m:r>
                      <a:rPr lang="en-US" sz="1600" i="1" dirty="0" smtClean="0">
                        <a:latin typeface="Cambria Math" charset="0"/>
                        <a:sym typeface="Wingdings"/>
                      </a:rPr>
                      <m:t> &gt; </m:t>
                    </m:r>
                    <m:r>
                      <a:rPr lang="en-US" sz="1600" i="1" dirty="0" smtClean="0">
                        <a:latin typeface="Cambria Math" charset="0"/>
                        <a:sym typeface="Wingdings"/>
                      </a:rPr>
                      <m:t>𝑝𝑟𝑒𝑑𝑖𝑐𝑡𝑖𝑜𝑛</m:t>
                    </m:r>
                    <m:r>
                      <a:rPr lang="en-US" sz="1600" i="1" dirty="0" smtClean="0">
                        <a:latin typeface="Cambria Math" charset="0"/>
                        <a:sym typeface="Wingdings"/>
                      </a:rPr>
                      <m:t> </m:t>
                    </m:r>
                  </m:oMath>
                </a14:m>
                <a:r>
                  <a:rPr lang="en-US" sz="1600" dirty="0">
                    <a:sym typeface="Wingdings"/>
                  </a:rPr>
                  <a:t> update positive, if input positive</a:t>
                </a:r>
              </a:p>
              <a:p>
                <a:pPr marL="1714500" lvl="3" indent="-342900">
                  <a:buFont typeface="+mj-lt"/>
                  <a:buAutoNum type="arabicPeriod"/>
                </a:pPr>
                <a:r>
                  <a:rPr lang="en-US" sz="1600" dirty="0">
                    <a:sym typeface="Wingdings"/>
                  </a:rPr>
                  <a:t>This results in increase in the prediction, and decrease in the above difference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sz="1600" dirty="0">
                    <a:sym typeface="Wingdings"/>
                  </a:rPr>
                  <a:t>The magnitude of current input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sz="1600" dirty="0">
                    <a:sym typeface="Wingdings"/>
                  </a:rPr>
                  <a:t>Learning factor</a:t>
                </a:r>
              </a:p>
              <a:p>
                <a:pPr marL="1714500" lvl="3" indent="-342900">
                  <a:buFont typeface="+mj-lt"/>
                  <a:buAutoNum type="arabicPeriod"/>
                </a:pPr>
                <a:r>
                  <a:rPr lang="en-US" sz="1600" dirty="0">
                    <a:sym typeface="Wingdings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lang="en-US" sz="1600" dirty="0">
                    <a:sym typeface="Wingdings"/>
                  </a:rPr>
                  <a:t> too large  updates depend too much on recent instances</a:t>
                </a:r>
              </a:p>
              <a:p>
                <a:pPr marL="2171700" lvl="4" indent="-342900">
                  <a:buFont typeface="Arial" charset="0"/>
                  <a:buChar char="•"/>
                </a:pPr>
                <a:r>
                  <a:rPr lang="en-US" sz="1600" dirty="0">
                    <a:sym typeface="Wingdings"/>
                  </a:rPr>
                  <a:t>System has short memory</a:t>
                </a:r>
              </a:p>
              <a:p>
                <a:pPr marL="1714500" lvl="3" indent="-342900">
                  <a:buFont typeface="+mj-lt"/>
                  <a:buAutoNum type="arabicPeriod"/>
                </a:pPr>
                <a:r>
                  <a:rPr lang="en-US" sz="1600" dirty="0">
                    <a:sym typeface="Wingdings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lang="en-US" sz="1600" dirty="0">
                    <a:sym typeface="Wingdings"/>
                  </a:rPr>
                  <a:t> too small  many updates may be needed for convergence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endParaRPr lang="en-US" sz="1600" dirty="0">
                  <a:sym typeface="Wingdings"/>
                </a:endParaRPr>
              </a:p>
              <a:p>
                <a:pPr marL="1257300" lvl="2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69" y="1276350"/>
                <a:ext cx="8315325" cy="3953133"/>
              </a:xfrm>
              <a:prstGeom prst="rect">
                <a:avLst/>
              </a:prstGeom>
              <a:blipFill rotWithShape="0">
                <a:blip r:embed="rId2"/>
                <a:stretch>
                  <a:fillRect l="-513" t="-770" r="-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14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 txBox="1">
            <a:spLocks/>
          </p:cNvSpPr>
          <p:nvPr/>
        </p:nvSpPr>
        <p:spPr>
          <a:xfrm>
            <a:off x="457200" y="407988"/>
            <a:ext cx="8229600" cy="8683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Boolean Functions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84026"/>
            <a:ext cx="7720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Two-class classification problems, where both the inputs and outputs are binary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9076" y="3949908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112316" y="2416029"/>
                <a:ext cx="22849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−1.5)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316" y="2416029"/>
                <a:ext cx="2284984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63"/>
          <a:stretch/>
        </p:blipFill>
        <p:spPr>
          <a:xfrm>
            <a:off x="5397299" y="3339000"/>
            <a:ext cx="2689687" cy="28828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06" y="2013083"/>
            <a:ext cx="1749571" cy="1711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97"/>
          <a:stretch/>
        </p:blipFill>
        <p:spPr>
          <a:xfrm>
            <a:off x="2715058" y="3237289"/>
            <a:ext cx="2365828" cy="288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 txBox="1">
            <a:spLocks/>
          </p:cNvSpPr>
          <p:nvPr/>
        </p:nvSpPr>
        <p:spPr>
          <a:xfrm>
            <a:off x="457200" y="407988"/>
            <a:ext cx="8229600" cy="8683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the AND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578126" y="1532187"/>
                <a:ext cx="4990725" cy="1256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𝑈𝑝𝑑𝑎𝑡𝑒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𝑟𝑢𝑙𝑒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: ∆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d>
                        <m:dPr>
                          <m:ctrlPr>
                            <a:rPr lang="is-I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s-I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Classification rule: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𝑖𝑓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tr-TR" i="1" dirty="0">
                        <a:latin typeface="Cambria Math" charset="0"/>
                      </a:rPr>
                      <m:t>&gt;0</m:t>
                    </m:r>
                    <m:r>
                      <a:rPr lang="en-US" b="0" i="1" dirty="0" smtClean="0">
                        <a:latin typeface="Cambria Math" charset="0"/>
                      </a:rPr>
                      <m:t> </m:t>
                    </m:r>
                    <m:r>
                      <a:rPr lang="en-US" b="0" i="1" dirty="0" smtClean="0">
                        <a:latin typeface="Cambria Math" charset="0"/>
                      </a:rPr>
                      <m:t>𝑡h𝑒𝑛</m:t>
                    </m:r>
                    <m:r>
                      <a:rPr lang="en-US" b="0" i="1" dirty="0" smtClean="0">
                        <a:latin typeface="Cambria Math" charset="0"/>
                      </a:rPr>
                      <m:t> </m:t>
                    </m:r>
                    <m:r>
                      <a:rPr lang="en-US" b="0" i="1" dirty="0" smtClean="0">
                        <a:latin typeface="Cambria Math" charset="0"/>
                      </a:rPr>
                      <m:t>𝑐</m:t>
                    </m:r>
                    <m:r>
                      <a:rPr lang="en-US" b="0" i="1" dirty="0" smtClean="0">
                        <a:latin typeface="Cambria Math" charset="0"/>
                      </a:rPr>
                      <m:t>=1, </m:t>
                    </m:r>
                    <m:r>
                      <a:rPr lang="en-US" b="0" i="1" dirty="0" smtClean="0">
                        <a:latin typeface="Cambria Math" charset="0"/>
                      </a:rPr>
                      <m:t>𝑒𝑙𝑠𝑒</m:t>
                    </m:r>
                    <m:r>
                      <a:rPr lang="en-US" b="0" i="1" dirty="0" smtClean="0">
                        <a:latin typeface="Cambria Math" charset="0"/>
                      </a:rPr>
                      <m:t> </m:t>
                    </m:r>
                    <m:r>
                      <a:rPr lang="en-US" b="0" i="1" dirty="0" smtClean="0">
                        <a:latin typeface="Cambria Math" charset="0"/>
                      </a:rPr>
                      <m:t>𝑐</m:t>
                    </m:r>
                    <m:r>
                      <a:rPr lang="en-US" b="0" i="1" dirty="0" smtClean="0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126" y="1532187"/>
                <a:ext cx="4990725" cy="1256883"/>
              </a:xfrm>
              <a:prstGeom prst="rect">
                <a:avLst/>
              </a:prstGeom>
              <a:blipFill rotWithShape="0">
                <a:blip r:embed="rId2"/>
                <a:stretch>
                  <a:fillRect l="-1099" t="-2657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78126" y="3044907"/>
                <a:ext cx="589950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Step 0: Initialize the variables: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=0,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=1,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=1,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 </m:t>
                    </m:r>
                  </m:oMath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126" y="3044907"/>
                <a:ext cx="5899500" cy="646331"/>
              </a:xfrm>
              <a:prstGeom prst="rect">
                <a:avLst/>
              </a:prstGeom>
              <a:blipFill>
                <a:blip r:embed="rId3"/>
                <a:stretch>
                  <a:fillRect l="-644" t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16501" y="3947075"/>
                <a:ext cx="398066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Step 1: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=0.0+0.0+0.1=0</m:t>
                    </m:r>
                  </m:oMath>
                </a14:m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  <a:sym typeface="Wingdings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𝑐</m:t>
                    </m:r>
                    <m:r>
                      <a:rPr lang="en-US" i="1" dirty="0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01" y="3947075"/>
                <a:ext cx="3980666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225" t="-5607" b="-12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531" y="4205156"/>
            <a:ext cx="287849" cy="266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597167" y="3947075"/>
                <a:ext cx="398066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Step 2: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=2,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=0.0+0.1+0.1=0</m:t>
                    </m:r>
                  </m:oMath>
                </a14:m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  <a:sym typeface="Wingdings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𝑐</m:t>
                    </m:r>
                    <m:r>
                      <a:rPr lang="en-US" i="1" dirty="0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167" y="3947075"/>
                <a:ext cx="3980666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1225" t="-5607" b="-12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803" y="4205156"/>
            <a:ext cx="287849" cy="266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16501" y="4669926"/>
                <a:ext cx="398066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Step 3: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=3,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=0.1+0.0+0.1=0</m:t>
                    </m:r>
                  </m:oMath>
                </a14:m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  <a:sym typeface="Wingdings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𝑐</m:t>
                    </m:r>
                    <m:r>
                      <a:rPr lang="en-US" i="1" dirty="0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01" y="4669926"/>
                <a:ext cx="3980666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1225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531" y="4928007"/>
            <a:ext cx="287849" cy="2661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4597167" y="4669925"/>
                <a:ext cx="398066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Step 4: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=4,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=0.1+0.1+0.1=0</m:t>
                    </m:r>
                  </m:oMath>
                </a14:m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  <a:sym typeface="Wingdings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𝑐</m:t>
                    </m:r>
                    <m:r>
                      <a:rPr lang="en-US" i="1" dirty="0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167" y="4669925"/>
                <a:ext cx="3980666" cy="646331"/>
              </a:xfrm>
              <a:prstGeom prst="rect">
                <a:avLst/>
              </a:prstGeom>
              <a:blipFill>
                <a:blip r:embed="rId8"/>
                <a:stretch>
                  <a:fillRect l="-955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5702" y="4863535"/>
            <a:ext cx="259109" cy="2591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4556832" y="5407191"/>
                <a:ext cx="3954159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Step 4: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=4,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=0+1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1−0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1=1</m:t>
                      </m:r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=0+1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1−0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1=1</m:t>
                      </m:r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=0+1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1−0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1=1</m:t>
                      </m:r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832" y="5407191"/>
                <a:ext cx="3954159" cy="1200329"/>
              </a:xfrm>
              <a:prstGeom prst="rect">
                <a:avLst/>
              </a:prstGeom>
              <a:blipFill>
                <a:blip r:embed="rId10"/>
                <a:stretch>
                  <a:fillRect l="-1282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06" y="2013083"/>
            <a:ext cx="1749571" cy="171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 txBox="1">
            <a:spLocks/>
          </p:cNvSpPr>
          <p:nvPr/>
        </p:nvSpPr>
        <p:spPr>
          <a:xfrm>
            <a:off x="457200" y="407988"/>
            <a:ext cx="8229600" cy="8683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the AND Function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953" y="5820200"/>
            <a:ext cx="287849" cy="266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483705" y="1276350"/>
                <a:ext cx="398066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Step 5: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=1.0+1.0+1.1=1</m:t>
                    </m:r>
                  </m:oMath>
                </a14:m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  <a:sym typeface="Wingdings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𝑐</m:t>
                    </m:r>
                    <m:r>
                      <a:rPr lang="en-US" i="1" dirty="0"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05" y="1276350"/>
                <a:ext cx="3980666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225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665" y="1599515"/>
            <a:ext cx="259109" cy="259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83705" y="1883630"/>
                <a:ext cx="3954159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Step 5: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=1+1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0−1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0=1</m:t>
                      </m:r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</m:t>
                      </m:r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1=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05" y="1883630"/>
                <a:ext cx="3954159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233" t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510212" y="3342628"/>
                <a:ext cx="398066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Step 6: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=2,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=1.0+1.1+0.1=1</m:t>
                    </m:r>
                  </m:oMath>
                </a14:m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  <a:sym typeface="Wingdings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𝑐</m:t>
                    </m:r>
                    <m:r>
                      <a:rPr lang="en-US" i="1" dirty="0"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212" y="3342628"/>
                <a:ext cx="3980666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1378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510213" y="3949908"/>
                <a:ext cx="424310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Step 6: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=2,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=1+1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0−1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0=1</m:t>
                      </m:r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 </m:t>
                          </m:r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1=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−1</m:t>
                      </m:r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213" y="3949908"/>
                <a:ext cx="4243100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1293" t="-3553" b="-37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664" y="3690799"/>
            <a:ext cx="259109" cy="259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510212" y="5539860"/>
                <a:ext cx="398066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Step 7: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=3,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=1.1+0.0+(−1).1=0</m:t>
                    </m:r>
                  </m:oMath>
                </a14:m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  <a:sym typeface="Wingdings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𝑐</m:t>
                    </m:r>
                    <m:r>
                      <a:rPr lang="en-US" i="1" dirty="0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212" y="5539860"/>
                <a:ext cx="3980666" cy="646331"/>
              </a:xfrm>
              <a:prstGeom prst="rect">
                <a:avLst/>
              </a:prstGeom>
              <a:blipFill rotWithShape="0">
                <a:blip r:embed="rId8"/>
                <a:stretch>
                  <a:fillRect l="-1378" t="-660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06" y="2013083"/>
            <a:ext cx="1749571" cy="171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8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 txBox="1">
            <a:spLocks/>
          </p:cNvSpPr>
          <p:nvPr/>
        </p:nvSpPr>
        <p:spPr>
          <a:xfrm>
            <a:off x="457200" y="407988"/>
            <a:ext cx="8229600" cy="8683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the AND Function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964" y="3683732"/>
            <a:ext cx="287849" cy="266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483705" y="1276350"/>
                <a:ext cx="398066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Step 8: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=4,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=1.1+0.1+(−1).1=0</m:t>
                    </m:r>
                  </m:oMath>
                </a14:m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  <a:sym typeface="Wingdings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𝑐</m:t>
                    </m:r>
                    <m:r>
                      <a:rPr lang="en-US" i="1" dirty="0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05" y="1276350"/>
                <a:ext cx="3980666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225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889" y="1597879"/>
            <a:ext cx="259109" cy="259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83705" y="1883630"/>
                <a:ext cx="4418967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Step 8: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=4,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=1+1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1−0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1=2</m:t>
                      </m:r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</m:t>
                      </m:r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−1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1=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05" y="1883630"/>
                <a:ext cx="4418967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103" t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797274" y="3368073"/>
                <a:ext cx="398066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Step 9: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=2.0+1.0+0.1=0</m:t>
                    </m:r>
                  </m:oMath>
                </a14:m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  <a:sym typeface="Wingdings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𝑐</m:t>
                    </m:r>
                    <m:r>
                      <a:rPr lang="en-US" i="1" dirty="0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274" y="3368073"/>
                <a:ext cx="3980666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1378" t="-660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774054" y="4098553"/>
                <a:ext cx="398066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Step 10: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=2,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=2.0+1.1+0.1=1</m:t>
                    </m:r>
                  </m:oMath>
                </a14:m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  <a:sym typeface="Wingdings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𝑐</m:t>
                    </m:r>
                    <m:r>
                      <a:rPr lang="en-US" i="1" dirty="0"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054" y="4098553"/>
                <a:ext cx="3980666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1225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220704" y="4435875"/>
            <a:ext cx="259109" cy="281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578123" y="4829033"/>
                <a:ext cx="4518353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Step 10: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=2,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=2+1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0−1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0=2</m:t>
                      </m:r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1=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−1</m:t>
                      </m:r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123" y="4829033"/>
                <a:ext cx="4518353" cy="1200329"/>
              </a:xfrm>
              <a:prstGeom prst="rect">
                <a:avLst/>
              </a:prstGeom>
              <a:blipFill rotWithShape="0">
                <a:blip r:embed="rId8"/>
                <a:stretch>
                  <a:fillRect l="-1215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06" y="2013083"/>
            <a:ext cx="1749571" cy="171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46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 txBox="1">
            <a:spLocks/>
          </p:cNvSpPr>
          <p:nvPr/>
        </p:nvSpPr>
        <p:spPr>
          <a:xfrm>
            <a:off x="457200" y="407988"/>
            <a:ext cx="8229600" cy="8683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the AND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483705" y="1276350"/>
                <a:ext cx="398066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Step 11: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=3,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=2.1+0.0+(−1).1=1</m:t>
                    </m:r>
                  </m:oMath>
                </a14:m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  <a:sym typeface="Wingdings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𝑐</m:t>
                    </m:r>
                    <m:r>
                      <a:rPr lang="en-US" i="1" dirty="0"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05" y="1276350"/>
                <a:ext cx="3980666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1225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889" y="1597879"/>
            <a:ext cx="259109" cy="259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83705" y="1883630"/>
                <a:ext cx="4669035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Step 11: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=3,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=2+1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0−1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1=1</m:t>
                      </m:r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−1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1=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−2</m:t>
                      </m:r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05" y="1883630"/>
                <a:ext cx="4669035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044" t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774054" y="3188071"/>
                <a:ext cx="473604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Step 12: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=4,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=1.1+0.1+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−2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.1=−1</m:t>
                    </m:r>
                  </m:oMath>
                </a14:m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  <a:sym typeface="Wingdings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𝑐</m:t>
                    </m:r>
                    <m:r>
                      <a:rPr lang="en-US" i="1" dirty="0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054" y="3188071"/>
                <a:ext cx="4736040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1030" t="-660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754720" y="3511236"/>
            <a:ext cx="259109" cy="281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634387" y="3834402"/>
                <a:ext cx="6103722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Step 12: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=4,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=1+1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1−0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1=2</m:t>
                      </m:r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−2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1=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−1</m:t>
                      </m:r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387" y="3834402"/>
                <a:ext cx="6103722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799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06" y="2013083"/>
            <a:ext cx="1749571" cy="171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07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 txBox="1">
            <a:spLocks/>
          </p:cNvSpPr>
          <p:nvPr/>
        </p:nvSpPr>
        <p:spPr>
          <a:xfrm>
            <a:off x="457200" y="407988"/>
            <a:ext cx="8229600" cy="8683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the AND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483704" y="1276350"/>
                <a:ext cx="411129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Step 13: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=2.0+1.0+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.1=−1</m:t>
                    </m:r>
                  </m:oMath>
                </a14:m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  <a:sym typeface="Wingdings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𝑐</m:t>
                    </m:r>
                    <m:r>
                      <a:rPr lang="en-US" i="1" dirty="0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04" y="1276350"/>
                <a:ext cx="4111293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1185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361" y="1615858"/>
            <a:ext cx="259109" cy="259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483705" y="2024508"/>
                <a:ext cx="473604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Step 14: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=2,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=2.0+1.1+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.1=0</m:t>
                    </m:r>
                  </m:oMath>
                </a14:m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  <a:sym typeface="Wingdings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𝑐</m:t>
                    </m:r>
                    <m:r>
                      <a:rPr lang="en-US" i="1" dirty="0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05" y="2024508"/>
                <a:ext cx="4736040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030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206334" y="3137441"/>
            <a:ext cx="259109" cy="281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567839" y="5446534"/>
                <a:ext cx="4737194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Step 16: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=4,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=1+1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1−0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1=2</m:t>
                      </m:r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−2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1=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−1</m:t>
                      </m:r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839" y="5446534"/>
                <a:ext cx="4737194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030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483705" y="2844100"/>
                <a:ext cx="473604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Step 15: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=3,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=2.1+1.0+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.1=1</m:t>
                    </m:r>
                  </m:oMath>
                </a14:m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  <a:sym typeface="Wingdings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𝑐</m:t>
                    </m:r>
                    <m:r>
                      <a:rPr lang="en-US" i="1" dirty="0"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05" y="2844100"/>
                <a:ext cx="4736040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1030" t="-660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568993" y="4847917"/>
                <a:ext cx="473604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Step 16: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=4,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=1.1+1.1+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−2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.1=0</m:t>
                    </m:r>
                  </m:oMath>
                </a14:m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  <a:sym typeface="Wingdings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𝑐</m:t>
                    </m:r>
                    <m:r>
                      <a:rPr lang="en-US" i="1" dirty="0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993" y="4847917"/>
                <a:ext cx="4736040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1030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424748" y="5164978"/>
            <a:ext cx="259109" cy="281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480947" y="3482379"/>
                <a:ext cx="4738798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Step 15: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=3,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=2+1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0−1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1=1</m:t>
                      </m:r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−1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1=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−2</m:t>
                      </m:r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947" y="3482379"/>
                <a:ext cx="4738798" cy="1200329"/>
              </a:xfrm>
              <a:prstGeom prst="rect">
                <a:avLst/>
              </a:prstGeom>
              <a:blipFill rotWithShape="0">
                <a:blip r:embed="rId8"/>
                <a:stretch>
                  <a:fillRect l="-1158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06" y="2013083"/>
            <a:ext cx="1749571" cy="17116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5443" y="2071149"/>
            <a:ext cx="287849" cy="26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75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 txBox="1">
            <a:spLocks/>
          </p:cNvSpPr>
          <p:nvPr/>
        </p:nvSpPr>
        <p:spPr>
          <a:xfrm>
            <a:off x="457200" y="407988"/>
            <a:ext cx="8229600" cy="8683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the AND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483704" y="1276350"/>
                <a:ext cx="424084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Step 17: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=2.0+2.0+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.1=−1</m:t>
                    </m:r>
                  </m:oMath>
                </a14:m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  <a:sym typeface="Wingdings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𝑐</m:t>
                    </m:r>
                    <m:r>
                      <a:rPr lang="en-US" i="1" dirty="0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04" y="1276350"/>
                <a:ext cx="4240847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1149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483705" y="2024508"/>
                <a:ext cx="473604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Step 18: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=2,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=2.0+2.1+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.1=1</m:t>
                    </m:r>
                  </m:oMath>
                </a14:m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  <a:sym typeface="Wingdings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𝑐</m:t>
                    </m:r>
                    <m:r>
                      <a:rPr lang="en-US" i="1" dirty="0"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05" y="2024508"/>
                <a:ext cx="4736040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030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569062" y="5634241"/>
                <a:ext cx="2185470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𝑚𝑖𝑠𝑡𝑎𝑘𝑒𝑠𝑀𝑎𝑑𝑒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−2</m:t>
                      </m:r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062" y="5634241"/>
                <a:ext cx="2185470" cy="12003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420191" y="2689356"/>
                <a:ext cx="4186916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Step 18: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=2,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=2+1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0−1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0=2</m:t>
                      </m:r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−1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1=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−2</m:t>
                      </m:r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191" y="2689356"/>
                <a:ext cx="4186916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164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06" y="2013083"/>
            <a:ext cx="1749571" cy="1711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20191" y="4083845"/>
                <a:ext cx="473604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Step 19: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=3,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=2.1+1.0+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−2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.1=0</m:t>
                    </m:r>
                  </m:oMath>
                </a14:m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  <a:sym typeface="Wingdings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𝑐</m:t>
                    </m:r>
                    <m:r>
                      <a:rPr lang="en-US" i="1" dirty="0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191" y="4083845"/>
                <a:ext cx="4736040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1030" t="-660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457108" y="4775233"/>
                <a:ext cx="473604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Step 20: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=4,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𝑚𝑖𝑠𝑡𝑎𝑘𝑒𝑠𝑀𝑎𝑑𝑒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=2.1+1.1+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−2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.1=1</m:t>
                    </m:r>
                  </m:oMath>
                </a14:m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  <a:sym typeface="Wingdings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𝑐</m:t>
                    </m:r>
                    <m:r>
                      <a:rPr lang="en-US" i="1" dirty="0"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108" y="4775233"/>
                <a:ext cx="4736040" cy="646331"/>
              </a:xfrm>
              <a:prstGeom prst="rect">
                <a:avLst/>
              </a:prstGeom>
              <a:blipFill rotWithShape="0">
                <a:blip r:embed="rId8"/>
                <a:stretch>
                  <a:fillRect l="-1030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7107" y="1393511"/>
            <a:ext cx="287849" cy="26617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3193" y="4140834"/>
            <a:ext cx="287849" cy="26617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5138" y="4924336"/>
            <a:ext cx="287849" cy="2661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3697" y="2148736"/>
            <a:ext cx="259109" cy="259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72991" y="5770030"/>
                <a:ext cx="15462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Step 21: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991" y="5770030"/>
                <a:ext cx="1546257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3150"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372991" y="6049739"/>
                <a:ext cx="15462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Step 22: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991" y="6049739"/>
                <a:ext cx="1546257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3150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740520" y="5773850"/>
                <a:ext cx="15462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Step 23: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520" y="5773850"/>
                <a:ext cx="1546257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3557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3740520" y="6049739"/>
                <a:ext cx="15462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Step 24: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=4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520" y="6049739"/>
                <a:ext cx="1546257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3557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6160" y="5770030"/>
            <a:ext cx="287849" cy="26617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0184" y="6049739"/>
            <a:ext cx="287849" cy="26617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631" y="5821608"/>
            <a:ext cx="287849" cy="26617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9248" y="6101317"/>
            <a:ext cx="287849" cy="26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62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 txBox="1">
            <a:spLocks/>
          </p:cNvSpPr>
          <p:nvPr/>
        </p:nvSpPr>
        <p:spPr>
          <a:xfrm>
            <a:off x="457200" y="407988"/>
            <a:ext cx="8229600" cy="8683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Boolean Functions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84026"/>
            <a:ext cx="7720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Two-class classification problems, where both the inputs and outputs are binary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9076" y="3949908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18701" y="2146688"/>
                <a:ext cx="232974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0+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0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0+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≤0</m:t>
                      </m:r>
                    </m:oMath>
                  </m:oMathPara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0+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≤0</m:t>
                      </m:r>
                    </m:oMath>
                  </m:oMathPara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701" y="2146688"/>
                <a:ext cx="2329740" cy="1200329"/>
              </a:xfrm>
              <a:prstGeom prst="rect">
                <a:avLst/>
              </a:prstGeom>
              <a:blipFill rotWithShape="0">
                <a:blip r:embed="rId2"/>
                <a:stretch>
                  <a:fillRect t="-29949" b="-36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847587" y="2109641"/>
                <a:ext cx="207326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≤0</m:t>
                      </m:r>
                    </m:oMath>
                  </m:oMathPara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≤0</m:t>
                      </m:r>
                    </m:oMath>
                  </m:oMathPara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587" y="2109641"/>
                <a:ext cx="2073260" cy="1200329"/>
              </a:xfrm>
              <a:prstGeom prst="rect">
                <a:avLst/>
              </a:prstGeom>
              <a:blipFill rotWithShape="0">
                <a:blip r:embed="rId3"/>
                <a:stretch>
                  <a:fillRect t="-29949" b="-36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878744" y="3580576"/>
                <a:ext cx="27199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−2</m:t>
                    </m:r>
                  </m:oMath>
                </a14:m>
                <a:r>
                  <a:rPr lang="en-US" dirty="0"/>
                  <a:t> satisfied the above conditions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744" y="3580576"/>
                <a:ext cx="2719972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79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06" y="2013083"/>
            <a:ext cx="1749571" cy="171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94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err="1"/>
              <a:t>Perceptrons</a:t>
            </a:r>
            <a:endParaRPr lang="en-US" noProof="0" dirty="0"/>
          </a:p>
          <a:p>
            <a:r>
              <a:rPr lang="en-US" dirty="0"/>
              <a:t>Multi-layer Neural Networks</a:t>
            </a:r>
          </a:p>
          <a:p>
            <a:r>
              <a:rPr lang="en-US" dirty="0"/>
              <a:t>Back-propagation</a:t>
            </a:r>
          </a:p>
          <a:p>
            <a:r>
              <a:rPr lang="en-US" dirty="0"/>
              <a:t>Network Size</a:t>
            </a:r>
          </a:p>
          <a:p>
            <a:r>
              <a:rPr lang="en-US" dirty="0"/>
              <a:t>Deep Learning</a:t>
            </a:r>
          </a:p>
          <a:p>
            <a:endParaRPr lang="en-US" dirty="0"/>
          </a:p>
          <a:p>
            <a:endParaRPr lang="en-US" noProof="0" dirty="0"/>
          </a:p>
          <a:p>
            <a:pPr>
              <a:buFont typeface="Wingdings" charset="2"/>
              <a:buChar char="Ø"/>
            </a:pPr>
            <a:endParaRPr lang="en-US" noProof="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475722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73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 txBox="1">
            <a:spLocks/>
          </p:cNvSpPr>
          <p:nvPr/>
        </p:nvSpPr>
        <p:spPr>
          <a:xfrm>
            <a:off x="457200" y="407988"/>
            <a:ext cx="8229600" cy="8683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Boolean Functions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84026"/>
            <a:ext cx="7720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Two-class classification problems, where both the inputs and outputs are binary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6" y="1883630"/>
            <a:ext cx="1960172" cy="20662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076" y="394990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function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9248"/>
          <a:stretch/>
        </p:blipFill>
        <p:spPr>
          <a:xfrm>
            <a:off x="4524534" y="3634451"/>
            <a:ext cx="3512119" cy="24241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30" t="69140" r="12907" b="13808"/>
          <a:stretch/>
        </p:blipFill>
        <p:spPr>
          <a:xfrm>
            <a:off x="1790039" y="2644876"/>
            <a:ext cx="318783" cy="3523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30" t="69140" r="12907" b="13808"/>
          <a:stretch/>
        </p:blipFill>
        <p:spPr>
          <a:xfrm>
            <a:off x="1790040" y="2997213"/>
            <a:ext cx="318783" cy="352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7200" y="4816764"/>
                <a:ext cx="22849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−0.5)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816764"/>
                <a:ext cx="2284984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341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 txBox="1">
            <a:spLocks/>
          </p:cNvSpPr>
          <p:nvPr/>
        </p:nvSpPr>
        <p:spPr>
          <a:xfrm>
            <a:off x="457200" y="407988"/>
            <a:ext cx="8229600" cy="8683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Boolean Functions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84026"/>
            <a:ext cx="3060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about the XOR function?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7" y="1979801"/>
            <a:ext cx="1688495" cy="17731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210" y="1811469"/>
            <a:ext cx="2109831" cy="2109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162" y="4104313"/>
            <a:ext cx="3280095" cy="24600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9076" y="3949908"/>
            <a:ext cx="141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XOR function</a:t>
            </a:r>
          </a:p>
        </p:txBody>
      </p:sp>
    </p:spTree>
    <p:extLst>
      <p:ext uri="{BB962C8B-B14F-4D97-AF65-F5344CB8AC3E}">
        <p14:creationId xmlns:p14="http://schemas.microsoft.com/office/powerpoint/2010/main" val="10952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 txBox="1">
            <a:spLocks/>
          </p:cNvSpPr>
          <p:nvPr/>
        </p:nvSpPr>
        <p:spPr>
          <a:xfrm>
            <a:off x="457200" y="407988"/>
            <a:ext cx="8229600" cy="8683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Boolean Functions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84026"/>
            <a:ext cx="7720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Two-class classification problems, where both the inputs and outputs are binary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221833" y="2445201"/>
                <a:ext cx="207326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833" y="2445201"/>
                <a:ext cx="2073260" cy="1200329"/>
              </a:xfrm>
              <a:prstGeom prst="rect">
                <a:avLst/>
              </a:prstGeom>
              <a:blipFill rotWithShape="0">
                <a:blip r:embed="rId2"/>
                <a:stretch>
                  <a:fillRect t="-29949" b="-36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7" y="1979801"/>
            <a:ext cx="1688495" cy="17731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9076" y="3949908"/>
            <a:ext cx="141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XOR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45791" y="2978092"/>
            <a:ext cx="30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/>
              </a:rPr>
              <a:t> 2, 3 and 4 are incompatible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967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 txBox="1">
            <a:spLocks/>
          </p:cNvSpPr>
          <p:nvPr/>
        </p:nvSpPr>
        <p:spPr>
          <a:xfrm>
            <a:off x="457200" y="407988"/>
            <a:ext cx="8229600" cy="8683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Multilayer Perceptron</a:t>
            </a:r>
          </a:p>
        </p:txBody>
      </p:sp>
      <p:pic>
        <p:nvPicPr>
          <p:cNvPr id="3" name="Picture 2" descr="ML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718" y="1726017"/>
            <a:ext cx="4902200" cy="414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835" y="1845578"/>
            <a:ext cx="40048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perceptron with a single layer of weights can only approximate linear function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Cannot solve problems like XOR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Cannot be used for nonlinear regression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Multi-layer perceptron can implement nonlinear discriminants and can approximate nonlinear functions of input</a:t>
            </a:r>
          </a:p>
        </p:txBody>
      </p:sp>
    </p:spTree>
    <p:extLst>
      <p:ext uri="{BB962C8B-B14F-4D97-AF65-F5344CB8AC3E}">
        <p14:creationId xmlns:p14="http://schemas.microsoft.com/office/powerpoint/2010/main" val="2138657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 txBox="1">
            <a:spLocks/>
          </p:cNvSpPr>
          <p:nvPr/>
        </p:nvSpPr>
        <p:spPr>
          <a:xfrm>
            <a:off x="457200" y="407988"/>
            <a:ext cx="8229600" cy="8683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Multilayer </a:t>
            </a:r>
            <a:r>
              <a:rPr lang="en-US" dirty="0" err="1"/>
              <a:t>Perceptrons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5835" y="1871228"/>
                <a:ext cx="5342060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/>
                  <a:t> is fed to the input layer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The “activation” propagates in the forward direction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The value of the hidden units are calculated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/>
                  <a:t>Each hidden unit is a perceptron by itself and applies a non-linear transfer function (e.g.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𝑠𝑖𝑔𝑚𝑜𝑖𝑑</m:t>
                    </m:r>
                    <m:r>
                      <a:rPr lang="en-US" i="1" dirty="0" smtClean="0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charset="0"/>
                      </a:rPr>
                      <m:t>tanh</m:t>
                    </m:r>
                  </m:oMath>
                </a14:m>
                <a:r>
                  <a:rPr lang="en-US" dirty="0"/>
                  <a:t>,</a:t>
                </a:r>
                <a:r>
                  <a:rPr lang="is-IS" dirty="0"/>
                  <a:t>…)</a:t>
                </a:r>
                <a:endParaRPr lang="en-US" dirty="0"/>
              </a:p>
              <a:p>
                <a:pPr marL="742950" lvl="1" indent="-285750">
                  <a:buFont typeface="Arial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Out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𝑦</m:t>
                    </m:r>
                    <m:r>
                      <a:rPr lang="en-US" i="1" baseline="-25000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are </a:t>
                </a:r>
                <a:r>
                  <a:rPr lang="en-US" dirty="0" err="1"/>
                  <a:t>perceptrons</a:t>
                </a:r>
                <a:r>
                  <a:rPr lang="en-US" dirty="0"/>
                  <a:t> in the second layer, taking the hidden units as their inputs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35" y="1871228"/>
                <a:ext cx="5342060" cy="4247317"/>
              </a:xfrm>
              <a:prstGeom prst="rect">
                <a:avLst/>
              </a:prstGeom>
              <a:blipFill rotWithShape="0">
                <a:blip r:embed="rId3"/>
                <a:stretch>
                  <a:fillRect l="-799" t="-861" r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95" y="1702965"/>
            <a:ext cx="3676105" cy="39889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3410" y="2538879"/>
            <a:ext cx="1576753" cy="6734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4584" y="4425925"/>
            <a:ext cx="1399931" cy="4666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r="52826"/>
          <a:stretch/>
        </p:blipFill>
        <p:spPr>
          <a:xfrm>
            <a:off x="1927040" y="5788469"/>
            <a:ext cx="1276110" cy="56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2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 txBox="1">
            <a:spLocks/>
          </p:cNvSpPr>
          <p:nvPr/>
        </p:nvSpPr>
        <p:spPr>
          <a:xfrm>
            <a:off x="457200" y="407988"/>
            <a:ext cx="8229600" cy="8683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Multilayer </a:t>
            </a:r>
            <a:r>
              <a:rPr lang="en-US" dirty="0" err="1"/>
              <a:t>Perceptrons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95" y="1702965"/>
            <a:ext cx="3676105" cy="3988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0727" y="1996580"/>
                <a:ext cx="5107168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the hidden units’ outputs were linear, the hidden layer would be of no use: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/>
                  <a:t>Linear combination of linear combinations is another linear combination</a:t>
                </a:r>
              </a:p>
              <a:p>
                <a:endParaRPr lang="en-US" dirty="0"/>
              </a:p>
              <a:p>
                <a:r>
                  <a:rPr lang="en-US" dirty="0"/>
                  <a:t>Output is a linear combination of the nonlinear basis function values computed by the hidden units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/>
                  <a:t>Hidden units: make non-linear transformation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𝑑</m:t>
                    </m:r>
                    <m:r>
                      <a:rPr lang="en-US" i="1" dirty="0" smtClean="0">
                        <a:latin typeface="Cambria Math" charset="0"/>
                      </a:rPr>
                      <m:t>−</m:t>
                    </m:r>
                    <m:r>
                      <a:rPr lang="en-US" i="1" dirty="0" smtClean="0">
                        <a:latin typeface="Cambria Math" charset="0"/>
                      </a:rPr>
                      <m:t>𝑑𝑖𝑚𝑒𝑛𝑠𝑖𝑜𝑛𝑎𝑙</m:t>
                    </m:r>
                  </m:oMath>
                </a14:m>
                <a:r>
                  <a:rPr lang="en-US" dirty="0"/>
                  <a:t> input space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𝐻</m:t>
                    </m:r>
                    <m:r>
                      <a:rPr lang="en-US" i="1" dirty="0" smtClean="0">
                        <a:latin typeface="Cambria Math" charset="0"/>
                      </a:rPr>
                      <m:t>−</m:t>
                    </m:r>
                    <m:r>
                      <a:rPr lang="en-US" i="1" dirty="0" smtClean="0">
                        <a:latin typeface="Cambria Math" charset="0"/>
                      </a:rPr>
                      <m:t>𝑑𝑖𝑚𝑒𝑛𝑠𝑖𝑜𝑛𝑎𝑙</m:t>
                    </m:r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space spanned by hidden units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dirty="0"/>
              </a:p>
              <a:p>
                <a:r>
                  <a:rPr lang="en-US" dirty="0"/>
                  <a:t>No limit on the number of hidden layers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27" y="1996580"/>
                <a:ext cx="5107168" cy="3693319"/>
              </a:xfrm>
              <a:prstGeom prst="rect">
                <a:avLst/>
              </a:prstGeom>
              <a:blipFill rotWithShape="0">
                <a:blip r:embed="rId4"/>
                <a:stretch>
                  <a:fillRect l="-955" t="-992" r="-1313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990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 txBox="1">
            <a:spLocks/>
          </p:cNvSpPr>
          <p:nvPr/>
        </p:nvSpPr>
        <p:spPr>
          <a:xfrm>
            <a:off x="457200" y="407988"/>
            <a:ext cx="8229600" cy="8683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Multilayer Perceptron as a </a:t>
            </a:r>
          </a:p>
          <a:p>
            <a:r>
              <a:rPr lang="en-US" dirty="0"/>
              <a:t>Universal Approximator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8866" y="1996580"/>
            <a:ext cx="77382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Boolean function can be represented as disjunction of conjunctions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OR of ANDs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Wingdings" charset="2"/>
              <a:buChar char="è"/>
            </a:pPr>
            <a:r>
              <a:rPr lang="en-US" dirty="0">
                <a:sym typeface="Wingdings"/>
              </a:rPr>
              <a:t>can be implemented by a multilayer perceptron with one hidden layer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Each conjunction (AND) is implemented by one hidden unit, and the disjunctions (ORs) by the output unit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591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 txBox="1">
            <a:spLocks/>
          </p:cNvSpPr>
          <p:nvPr/>
        </p:nvSpPr>
        <p:spPr>
          <a:xfrm>
            <a:off x="457200" y="407988"/>
            <a:ext cx="8229600" cy="8683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Multilayer Perceptron as a </a:t>
            </a:r>
          </a:p>
          <a:p>
            <a:r>
              <a:rPr lang="en-US" dirty="0"/>
              <a:t>Universal </a:t>
            </a:r>
            <a:r>
              <a:rPr lang="en-US" dirty="0" err="1"/>
              <a:t>Approximator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3"/>
          <a:stretch/>
        </p:blipFill>
        <p:spPr>
          <a:xfrm>
            <a:off x="4689446" y="1996580"/>
            <a:ext cx="4587986" cy="4100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0728" y="1996580"/>
                <a:ext cx="4513276" cy="3132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𝑋𝑂𝑅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AND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𝑂𝑅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𝐴𝑁𝐷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Here, two </a:t>
                </a:r>
                <a:r>
                  <a:rPr lang="en-US" dirty="0" err="1"/>
                  <a:t>perceptrons</a:t>
                </a:r>
                <a:r>
                  <a:rPr lang="en-US" dirty="0"/>
                  <a:t> implement the two ANDs in parallel, and another perceptron on top OR’s them together</a:t>
                </a:r>
              </a:p>
              <a:p>
                <a:endParaRPr lang="en-US" dirty="0"/>
              </a:p>
              <a:p>
                <a:r>
                  <a:rPr lang="en-US" dirty="0"/>
                  <a:t>The first layer maps inputs from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r>
                  <a:rPr lang="en-US" dirty="0"/>
                  <a:t>	both (0,0) and (1,1) get mapped to (0,0) in the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/>
                  <a:t>space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28" y="1996580"/>
                <a:ext cx="4513276" cy="3132974"/>
              </a:xfrm>
              <a:prstGeom prst="rect">
                <a:avLst/>
              </a:prstGeom>
              <a:blipFill rotWithShape="0">
                <a:blip r:embed="rId4"/>
                <a:stretch>
                  <a:fillRect l="-1080" t="-11306" b="-13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928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</a:t>
            </a:r>
          </a:p>
        </p:txBody>
      </p:sp>
      <p:pic>
        <p:nvPicPr>
          <p:cNvPr id="4" name="Picture 3" descr="MLP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"/>
          <a:stretch/>
        </p:blipFill>
        <p:spPr>
          <a:xfrm>
            <a:off x="80106" y="1699327"/>
            <a:ext cx="4902200" cy="3898442"/>
          </a:xfrm>
          <a:prstGeom prst="rect">
            <a:avLst/>
          </a:prstGeom>
        </p:spPr>
      </p:pic>
      <p:sp>
        <p:nvSpPr>
          <p:cNvPr id="5" name="Content Placeholder 1"/>
          <p:cNvSpPr txBox="1">
            <a:spLocks/>
          </p:cNvSpPr>
          <p:nvPr/>
        </p:nvSpPr>
        <p:spPr>
          <a:xfrm>
            <a:off x="5066323" y="1428750"/>
            <a:ext cx="3966308" cy="4458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2200" kern="1200">
                <a:solidFill>
                  <a:srgbClr val="000000"/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900" kern="1200">
                <a:solidFill>
                  <a:srgbClr val="00000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700" kern="1200">
                <a:solidFill>
                  <a:srgbClr val="000000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kern="1200">
                <a:solidFill>
                  <a:srgbClr val="000000"/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 kern="1200">
                <a:solidFill>
                  <a:srgbClr val="00000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 kern="1200">
                <a:solidFill>
                  <a:srgbClr val="000000"/>
                </a:solidFill>
                <a:latin typeface="Helvetica" pitchFamily="34" charset="0"/>
                <a:ea typeface="+mn-ea"/>
                <a:cs typeface="Helvetica" pitchFamily="34" charset="0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 kern="1200">
                <a:solidFill>
                  <a:srgbClr val="000000"/>
                </a:solidFill>
                <a:latin typeface="Helvetica" pitchFamily="34" charset="0"/>
                <a:ea typeface="+mn-ea"/>
                <a:cs typeface="Helvetica" pitchFamily="34" charset="0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 kern="1200">
                <a:solidFill>
                  <a:srgbClr val="000000"/>
                </a:solidFill>
                <a:latin typeface="Helvetica" pitchFamily="34" charset="0"/>
                <a:ea typeface="+mn-ea"/>
                <a:cs typeface="Helvetica" pitchFamily="34" charset="0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This procedure is called </a:t>
            </a:r>
            <a:r>
              <a:rPr lang="en-US" sz="1500" b="1" dirty="0"/>
              <a:t>error back-propagation</a:t>
            </a:r>
          </a:p>
          <a:p>
            <a:r>
              <a:rPr lang="en-US" sz="1500" dirty="0"/>
              <a:t>The error is </a:t>
            </a:r>
            <a:r>
              <a:rPr lang="en-US" sz="1500" b="1" dirty="0"/>
              <a:t>computed at the output </a:t>
            </a:r>
            <a:r>
              <a:rPr lang="en-US" sz="1500" dirty="0"/>
              <a:t>of the neural network  </a:t>
            </a:r>
          </a:p>
          <a:p>
            <a:r>
              <a:rPr lang="en-US" sz="1500" dirty="0"/>
              <a:t>This error is then </a:t>
            </a:r>
            <a:r>
              <a:rPr lang="en-US" sz="1500" b="1" dirty="0"/>
              <a:t>fed backwards </a:t>
            </a:r>
            <a:r>
              <a:rPr lang="en-US" sz="1500" dirty="0"/>
              <a:t>to the hidden layer where for each hidden neuron the error is then calculated</a:t>
            </a:r>
          </a:p>
          <a:p>
            <a:r>
              <a:rPr lang="en-US" sz="1500" dirty="0"/>
              <a:t>This final error is then used to adapt the weights between the input layer and the hidden layer</a:t>
            </a:r>
          </a:p>
          <a:p>
            <a:pPr marL="0" indent="0">
              <a:buFont typeface="Wingdings" pitchFamily="2" charset="2"/>
              <a:buNone/>
            </a:pPr>
            <a:endParaRPr lang="en-US" sz="1500" dirty="0"/>
          </a:p>
        </p:txBody>
      </p:sp>
      <p:sp>
        <p:nvSpPr>
          <p:cNvPr id="6" name="Left Arrow 5"/>
          <p:cNvSpPr/>
          <p:nvPr/>
        </p:nvSpPr>
        <p:spPr>
          <a:xfrm>
            <a:off x="928077" y="5494215"/>
            <a:ext cx="3858846" cy="28916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62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D9ADC7BE-185B-8241-BC5A-2B2CC16BFCC0}" type="slidenum">
              <a:rPr lang="he-IL" altLang="en-US" sz="2600">
                <a:solidFill>
                  <a:schemeClr val="bg1"/>
                </a:solidFill>
                <a:latin typeface="Arial" charset="0"/>
              </a:rPr>
              <a:pPr eaLnBrk="1" hangingPunct="1"/>
              <a:t>29</a:t>
            </a:fld>
            <a:endParaRPr lang="en-US" altLang="en-US" sz="26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Pseudo-Code Algorithm</a:t>
            </a:r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1800" dirty="0"/>
              <a:t>Randomly choose the initial weights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 dirty="0"/>
              <a:t>While error is large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For each training pattern </a:t>
            </a:r>
          </a:p>
          <a:p>
            <a:pPr lvl="2">
              <a:lnSpc>
                <a:spcPct val="90000"/>
              </a:lnSpc>
            </a:pPr>
            <a:r>
              <a:rPr lang="en-US" altLang="en-US" sz="1800" dirty="0"/>
              <a:t>Apply the inputs to the network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Calculate the error at the outputs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Use the output error to compute error signals for pre-output layers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Use the error signals to compute weight adjustments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Backpropagate the weight adjustments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Periodically evaluate the network performance </a:t>
            </a:r>
          </a:p>
          <a:p>
            <a:pPr lvl="2" eaLnBrk="1" hangingPunct="1">
              <a:lnSpc>
                <a:spcPct val="90000"/>
              </a:lnSpc>
            </a:pP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34525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Networks: Biological Inspiration</a:t>
            </a:r>
          </a:p>
        </p:txBody>
      </p:sp>
      <p:sp>
        <p:nvSpPr>
          <p:cNvPr id="362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latin typeface="+mj-lt"/>
              </a:rPr>
              <a:t>Networks of processing units (neurons) with connections (synapses) </a:t>
            </a:r>
            <a:r>
              <a:rPr lang="en-US" dirty="0">
                <a:latin typeface="+mj-lt"/>
              </a:rPr>
              <a:t>between them</a:t>
            </a:r>
          </a:p>
          <a:p>
            <a:r>
              <a:rPr lang="en-US" dirty="0">
                <a:latin typeface="+mj-lt"/>
              </a:rPr>
              <a:t>Large number of neurons: 10</a:t>
            </a:r>
            <a:r>
              <a:rPr lang="en-US" baseline="30000" dirty="0">
                <a:latin typeface="+mj-lt"/>
              </a:rPr>
              <a:t>11</a:t>
            </a:r>
          </a:p>
          <a:p>
            <a:r>
              <a:rPr lang="en-US" dirty="0">
                <a:latin typeface="+mj-lt"/>
              </a:rPr>
              <a:t>Large connectivity: ~7000/neuron</a:t>
            </a:r>
            <a:endParaRPr lang="en-US" baseline="30000" dirty="0">
              <a:latin typeface="+mj-lt"/>
            </a:endParaRPr>
          </a:p>
          <a:p>
            <a:r>
              <a:rPr lang="en-US" dirty="0">
                <a:latin typeface="+mj-lt"/>
              </a:rPr>
              <a:t>Parallel processing</a:t>
            </a:r>
          </a:p>
          <a:p>
            <a:r>
              <a:rPr lang="en-US" dirty="0">
                <a:latin typeface="+mj-lt"/>
              </a:rPr>
              <a:t>Distributed computation</a:t>
            </a:r>
          </a:p>
          <a:p>
            <a:r>
              <a:rPr lang="en-US" dirty="0">
                <a:latin typeface="+mj-lt"/>
              </a:rPr>
              <a:t>Robust to failures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009" y="2835798"/>
            <a:ext cx="3686537" cy="3894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70" y="4336285"/>
            <a:ext cx="4070430" cy="224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77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dirty="0" err="1"/>
              <a:t>Back-propagation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8"/>
                <a:ext cx="5826154" cy="8188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ea typeface="Cambria Math" charset="0"/>
                    <a:cs typeface="Cambria Math" charset="0"/>
                  </a:rPr>
                  <a:t>Reminder: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𝑈𝑝𝑑𝑎𝑡𝑒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𝑟𝑢𝑙𝑒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 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d>
                      <m:dPr>
                        <m:ctrlPr>
                          <a:rPr lang="is-I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s-I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8"/>
                <a:ext cx="5826154" cy="818879"/>
              </a:xfrm>
              <a:prstGeom prst="rect">
                <a:avLst/>
              </a:prstGeom>
              <a:blipFill rotWithShape="0">
                <a:blip r:embed="rId2"/>
                <a:stretch>
                  <a:fillRect l="-941" t="-47015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95" y="2214693"/>
            <a:ext cx="3676105" cy="398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2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dirty="0" err="1"/>
              <a:t>Backpropagation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8"/>
                <a:ext cx="5826154" cy="20022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ea typeface="Cambria Math" charset="0"/>
                    <a:cs typeface="Cambria Math" charset="0"/>
                  </a:rPr>
                  <a:t>Reminder: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𝑈𝑝𝑑𝑎𝑡𝑒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𝑟𝑢𝑙𝑒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 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d>
                      <m:dPr>
                        <m:ctrlPr>
                          <a:rPr lang="is-I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s-I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𝐻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d>
                        <m:dPr>
                          <m:ctrlPr>
                            <a:rPr lang="is-I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s-I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8"/>
                <a:ext cx="5826154" cy="2002279"/>
              </a:xfrm>
              <a:prstGeom prst="rect">
                <a:avLst/>
              </a:prstGeom>
              <a:blipFill>
                <a:blip r:embed="rId3"/>
                <a:stretch>
                  <a:fillRect l="-871" t="-10759" b="-5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18"/>
          <a:stretch/>
        </p:blipFill>
        <p:spPr>
          <a:xfrm>
            <a:off x="5467895" y="2214694"/>
            <a:ext cx="3676105" cy="2265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40" r="70287" b="35051"/>
          <a:stretch/>
        </p:blipFill>
        <p:spPr>
          <a:xfrm>
            <a:off x="5467895" y="4520887"/>
            <a:ext cx="1092296" cy="25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46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dirty="0" err="1"/>
              <a:t>Back-propagation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8"/>
            <a:ext cx="4618139" cy="2542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ea typeface="Cambria Math" charset="0"/>
                <a:cs typeface="Cambria Math" charset="0"/>
              </a:rPr>
              <a:t>We need to consider the first layer too!</a:t>
            </a:r>
          </a:p>
          <a:p>
            <a:pPr lvl="1"/>
            <a:r>
              <a:rPr lang="en-US" dirty="0">
                <a:ea typeface="Cambria Math" charset="0"/>
                <a:cs typeface="Cambria Math" charset="0"/>
              </a:rPr>
              <a:t>But when updating the first-layer weights, we cannot use the least-squares rule directly because we do not have the </a:t>
            </a:r>
            <a:r>
              <a:rPr lang="en-US" u="sng" dirty="0">
                <a:ea typeface="Cambria Math" charset="0"/>
                <a:cs typeface="Cambria Math" charset="0"/>
              </a:rPr>
              <a:t>desired output</a:t>
            </a:r>
            <a:r>
              <a:rPr lang="en-US" dirty="0">
                <a:ea typeface="Cambria Math" charset="0"/>
                <a:cs typeface="Cambria Math" charset="0"/>
              </a:rPr>
              <a:t> specified for the hidden units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95" y="2214693"/>
            <a:ext cx="3676105" cy="39889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" y="3199863"/>
            <a:ext cx="5385732" cy="3003795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16200000">
            <a:off x="2212599" y="5570824"/>
            <a:ext cx="352338" cy="11115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625" y="6302765"/>
            <a:ext cx="762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term for hidden unit h: back-propagated from the error to the hidden unit</a:t>
            </a:r>
          </a:p>
        </p:txBody>
      </p:sp>
    </p:spTree>
    <p:extLst>
      <p:ext uri="{BB962C8B-B14F-4D97-AF65-F5344CB8AC3E}">
        <p14:creationId xmlns:p14="http://schemas.microsoft.com/office/powerpoint/2010/main" val="1248819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dirty="0" err="1"/>
              <a:t>Backpropagation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8"/>
            <a:ext cx="4618139" cy="2542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ea typeface="Cambria Math" charset="0"/>
                <a:cs typeface="Cambria Math" charset="0"/>
              </a:rPr>
              <a:t>We need to consider the first layer too!</a:t>
            </a:r>
          </a:p>
          <a:p>
            <a:pPr lvl="1"/>
            <a:r>
              <a:rPr lang="en-US" dirty="0">
                <a:ea typeface="Cambria Math" charset="0"/>
                <a:cs typeface="Cambria Math" charset="0"/>
              </a:rPr>
              <a:t>But when updating the first-layer weights, we cannot use the least-squares rule directly because we do not have a desired output specified for the hidden units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95" y="2214693"/>
            <a:ext cx="3676105" cy="39889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" y="3199863"/>
            <a:ext cx="5385732" cy="3003795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16200000">
            <a:off x="3374472" y="5650521"/>
            <a:ext cx="352338" cy="9521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73492" y="6313787"/>
            <a:ext cx="300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sigmoid function</a:t>
            </a:r>
          </a:p>
        </p:txBody>
      </p:sp>
    </p:spTree>
    <p:extLst>
      <p:ext uri="{BB962C8B-B14F-4D97-AF65-F5344CB8AC3E}">
        <p14:creationId xmlns:p14="http://schemas.microsoft.com/office/powerpoint/2010/main" val="2063778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1 Başlık"/>
          <p:cNvSpPr>
            <a:spLocks noGrp="1"/>
          </p:cNvSpPr>
          <p:nvPr>
            <p:ph type="ctrTitle"/>
          </p:nvPr>
        </p:nvSpPr>
        <p:spPr>
          <a:xfrm>
            <a:off x="755650" y="260350"/>
            <a:ext cx="7772400" cy="1470025"/>
          </a:xfrm>
        </p:spPr>
        <p:txBody>
          <a:bodyPr/>
          <a:lstStyle/>
          <a:p>
            <a:r>
              <a:rPr lang="tr-TR" altLang="en-US" dirty="0" err="1"/>
              <a:t>Back-propagation</a:t>
            </a:r>
            <a:r>
              <a:rPr lang="tr-TR" altLang="en-US" dirty="0"/>
              <a:t> </a:t>
            </a:r>
          </a:p>
        </p:txBody>
      </p:sp>
      <p:sp>
        <p:nvSpPr>
          <p:cNvPr id="10243" name="3 Dikdörtgen"/>
          <p:cNvSpPr>
            <a:spLocks noChangeArrowheads="1"/>
          </p:cNvSpPr>
          <p:nvPr/>
        </p:nvSpPr>
        <p:spPr bwMode="auto">
          <a:xfrm>
            <a:off x="755650" y="1844675"/>
            <a:ext cx="77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en-US" b="1" dirty="0"/>
              <a:t>backpropagation </a:t>
            </a:r>
            <a:r>
              <a:rPr lang="en-US" altLang="en-US" dirty="0"/>
              <a:t>in</a:t>
            </a:r>
            <a:r>
              <a:rPr lang="en-US" altLang="en-US" b="1" dirty="0"/>
              <a:t> </a:t>
            </a:r>
            <a:r>
              <a:rPr lang="en-US" altLang="en-US" dirty="0"/>
              <a:t>a three layer neural network with two inputs and one output</a:t>
            </a:r>
            <a:endParaRPr lang="tr-TR" altLang="en-US" dirty="0"/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532" y="3579402"/>
            <a:ext cx="4529808" cy="190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136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1 Başlık"/>
          <p:cNvSpPr>
            <a:spLocks noGrp="1"/>
          </p:cNvSpPr>
          <p:nvPr>
            <p:ph type="ctrTitle"/>
          </p:nvPr>
        </p:nvSpPr>
        <p:spPr>
          <a:xfrm>
            <a:off x="755650" y="260350"/>
            <a:ext cx="7772400" cy="1470025"/>
          </a:xfrm>
        </p:spPr>
        <p:txBody>
          <a:bodyPr/>
          <a:lstStyle/>
          <a:p>
            <a:r>
              <a:rPr lang="tr-TR" altLang="en-US"/>
              <a:t>Learning Algorithm:</a:t>
            </a:r>
            <a:br>
              <a:rPr lang="tr-TR" altLang="en-US"/>
            </a:br>
            <a:r>
              <a:rPr lang="tr-TR" altLang="en-US"/>
              <a:t>Backpropagation 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859" y="3488112"/>
            <a:ext cx="4902957" cy="210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4792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1 Başlık"/>
          <p:cNvSpPr>
            <a:spLocks noGrp="1"/>
          </p:cNvSpPr>
          <p:nvPr>
            <p:ph type="ctrTitle"/>
          </p:nvPr>
        </p:nvSpPr>
        <p:spPr>
          <a:xfrm>
            <a:off x="755650" y="260350"/>
            <a:ext cx="7772400" cy="1470025"/>
          </a:xfrm>
        </p:spPr>
        <p:txBody>
          <a:bodyPr/>
          <a:lstStyle/>
          <a:p>
            <a:r>
              <a:rPr lang="tr-TR" altLang="en-US"/>
              <a:t>Learning Algorithm:</a:t>
            </a:r>
            <a:br>
              <a:rPr lang="tr-TR" altLang="en-US"/>
            </a:br>
            <a:r>
              <a:rPr lang="tr-TR" altLang="en-US"/>
              <a:t>Backpropagation </a:t>
            </a:r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143" y="3120645"/>
            <a:ext cx="4437500" cy="1865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411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Başlık"/>
          <p:cNvSpPr>
            <a:spLocks noGrp="1"/>
          </p:cNvSpPr>
          <p:nvPr>
            <p:ph type="ctrTitle"/>
          </p:nvPr>
        </p:nvSpPr>
        <p:spPr>
          <a:xfrm>
            <a:off x="755650" y="260350"/>
            <a:ext cx="7772400" cy="1470025"/>
          </a:xfrm>
        </p:spPr>
        <p:txBody>
          <a:bodyPr/>
          <a:lstStyle/>
          <a:p>
            <a:r>
              <a:rPr lang="tr-TR" altLang="en-US"/>
              <a:t>Learning Algorithm:</a:t>
            </a:r>
            <a:br>
              <a:rPr lang="tr-TR" altLang="en-US"/>
            </a:br>
            <a:r>
              <a:rPr lang="tr-TR" altLang="en-US"/>
              <a:t>Backpropagation </a:t>
            </a: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309" y="3272955"/>
            <a:ext cx="4460191" cy="178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97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1 Başlık"/>
          <p:cNvSpPr>
            <a:spLocks noGrp="1"/>
          </p:cNvSpPr>
          <p:nvPr>
            <p:ph type="ctrTitle"/>
          </p:nvPr>
        </p:nvSpPr>
        <p:spPr>
          <a:xfrm>
            <a:off x="755650" y="260350"/>
            <a:ext cx="7772400" cy="1470025"/>
          </a:xfrm>
        </p:spPr>
        <p:txBody>
          <a:bodyPr/>
          <a:lstStyle/>
          <a:p>
            <a:r>
              <a:rPr lang="tr-TR" altLang="en-US"/>
              <a:t>Learning Algorithm:</a:t>
            </a:r>
            <a:br>
              <a:rPr lang="tr-TR" altLang="en-US"/>
            </a:br>
            <a:r>
              <a:rPr lang="tr-TR" altLang="en-US"/>
              <a:t>Backpropagation </a:t>
            </a: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363" y="3699200"/>
            <a:ext cx="4328443" cy="1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3669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1 Başlık"/>
          <p:cNvSpPr>
            <a:spLocks noGrp="1"/>
          </p:cNvSpPr>
          <p:nvPr>
            <p:ph type="ctrTitle"/>
          </p:nvPr>
        </p:nvSpPr>
        <p:spPr>
          <a:xfrm>
            <a:off x="755650" y="260350"/>
            <a:ext cx="7772400" cy="1470025"/>
          </a:xfrm>
        </p:spPr>
        <p:txBody>
          <a:bodyPr/>
          <a:lstStyle/>
          <a:p>
            <a:r>
              <a:rPr lang="tr-TR" altLang="en-US"/>
              <a:t>Learning Algorithm:</a:t>
            </a:r>
            <a:br>
              <a:rPr lang="tr-TR" altLang="en-US"/>
            </a:br>
            <a:r>
              <a:rPr lang="tr-TR" altLang="en-US"/>
              <a:t>Backpropagation </a:t>
            </a: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68" y="3360797"/>
            <a:ext cx="4111698" cy="169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0167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 txBox="1">
            <a:spLocks/>
          </p:cNvSpPr>
          <p:nvPr/>
        </p:nvSpPr>
        <p:spPr>
          <a:xfrm>
            <a:off x="457200" y="407988"/>
            <a:ext cx="8229600" cy="8683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Simple Neuron model: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/>
              <p:cNvSpPr txBox="1">
                <a:spLocks/>
              </p:cNvSpPr>
              <p:nvPr/>
            </p:nvSpPr>
            <p:spPr>
              <a:xfrm>
                <a:off x="4913923" y="1276350"/>
                <a:ext cx="3966308" cy="429577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Integrates information of external input and potential connections to other neurons the same way</a:t>
                </a:r>
              </a:p>
              <a:p>
                <a:r>
                  <a:rPr lang="en-US" sz="1800" b="1" dirty="0"/>
                  <a:t>Synaptic weights </a:t>
                </a:r>
              </a:p>
              <a:p>
                <a:r>
                  <a:rPr lang="en-US" sz="1800" dirty="0"/>
                  <a:t>Output is based on weighted sum between input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1800" dirty="0"/>
                  <a:t> and weights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1800" dirty="0"/>
                  <a:t> which is the </a:t>
                </a:r>
                <a:r>
                  <a:rPr lang="en-US" sz="1800" b="1" dirty="0"/>
                  <a:t>scalar product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charset="0"/>
                      </a:rPr>
                      <m:t>𝒔</m:t>
                    </m:r>
                  </m:oMath>
                </a14:m>
                <a:endParaRPr lang="en-US" sz="1800" b="1" dirty="0"/>
              </a:p>
              <a:p>
                <a:r>
                  <a:rPr lang="en-US" sz="1800" b="1" dirty="0"/>
                  <a:t>All other transfer functions can be applied</a:t>
                </a:r>
              </a:p>
            </p:txBody>
          </p:sp>
        </mc:Choice>
        <mc:Fallback xmlns="">
          <p:sp>
            <p:nvSpPr>
              <p:cNvPr id="7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923" y="1276350"/>
                <a:ext cx="3966308" cy="4295775"/>
              </a:xfrm>
              <a:prstGeom prst="rect">
                <a:avLst/>
              </a:prstGeom>
              <a:blipFill rotWithShape="0">
                <a:blip r:embed="rId2"/>
                <a:stretch>
                  <a:fillRect l="-922" t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3" descr="Per1_co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4886" y="1551600"/>
            <a:ext cx="3240917" cy="2257425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68984" y="5057775"/>
                <a:ext cx="2814425" cy="11115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/>
                  <a:t> in the simplest case: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4" y="5057775"/>
                <a:ext cx="2814425" cy="1111586"/>
              </a:xfrm>
              <a:prstGeom prst="rect">
                <a:avLst/>
              </a:prstGeom>
              <a:blipFill rotWithShape="0">
                <a:blip r:embed="rId4"/>
                <a:stretch>
                  <a:fillRect l="-5206" t="-7143" r="-4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877557" y="5241963"/>
                <a:ext cx="517357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weight coming from an </a:t>
                </a:r>
                <a:r>
                  <a:rPr lang="en-US" i="1" dirty="0"/>
                  <a:t>extra bias </a:t>
                </a:r>
                <a:r>
                  <a:rPr lang="en-US" dirty="0"/>
                  <a:t>unit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which is always +1</a:t>
                </a:r>
              </a:p>
              <a:p>
                <a:r>
                  <a:rPr lang="en-US" dirty="0"/>
                  <a:t>Makes the model more general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557" y="5241963"/>
                <a:ext cx="5173574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942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188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1 Başlık"/>
          <p:cNvSpPr>
            <a:spLocks noGrp="1"/>
          </p:cNvSpPr>
          <p:nvPr>
            <p:ph type="ctrTitle"/>
          </p:nvPr>
        </p:nvSpPr>
        <p:spPr>
          <a:xfrm>
            <a:off x="755650" y="260350"/>
            <a:ext cx="7772400" cy="1470025"/>
          </a:xfrm>
        </p:spPr>
        <p:txBody>
          <a:bodyPr/>
          <a:lstStyle/>
          <a:p>
            <a:r>
              <a:rPr lang="tr-TR" altLang="en-US"/>
              <a:t>Learning Algorithm:</a:t>
            </a:r>
            <a:br>
              <a:rPr lang="tr-TR" altLang="en-US"/>
            </a:br>
            <a:r>
              <a:rPr lang="tr-TR" altLang="en-US"/>
              <a:t>Backpropagation </a:t>
            </a:r>
          </a:p>
        </p:txBody>
      </p:sp>
      <p:sp>
        <p:nvSpPr>
          <p:cNvPr id="19459" name="3 Dikdörtgen"/>
          <p:cNvSpPr>
            <a:spLocks noChangeArrowheads="1"/>
          </p:cNvSpPr>
          <p:nvPr/>
        </p:nvSpPr>
        <p:spPr bwMode="auto">
          <a:xfrm>
            <a:off x="971550" y="1844675"/>
            <a:ext cx="6985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en-US"/>
              <a:t>Propagation of signals through the output layer.</a:t>
            </a:r>
            <a:endParaRPr lang="tr-TR" altLang="en-US"/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478" y="3630956"/>
            <a:ext cx="3742583" cy="150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3911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1 Başlık"/>
          <p:cNvSpPr>
            <a:spLocks noGrp="1"/>
          </p:cNvSpPr>
          <p:nvPr>
            <p:ph type="ctrTitle"/>
          </p:nvPr>
        </p:nvSpPr>
        <p:spPr>
          <a:xfrm>
            <a:off x="755650" y="260350"/>
            <a:ext cx="7772400" cy="1470025"/>
          </a:xfrm>
        </p:spPr>
        <p:txBody>
          <a:bodyPr/>
          <a:lstStyle/>
          <a:p>
            <a:r>
              <a:rPr lang="tr-TR" altLang="en-US"/>
              <a:t>Learning Algorithm:</a:t>
            </a:r>
            <a:br>
              <a:rPr lang="tr-TR" altLang="en-US"/>
            </a:br>
            <a:r>
              <a:rPr lang="tr-TR" altLang="en-US"/>
              <a:t>Backpropagation </a:t>
            </a:r>
          </a:p>
        </p:txBody>
      </p:sp>
      <p:sp>
        <p:nvSpPr>
          <p:cNvPr id="20483" name="3 Dikdörtgen"/>
          <p:cNvSpPr>
            <a:spLocks noChangeArrowheads="1"/>
          </p:cNvSpPr>
          <p:nvPr/>
        </p:nvSpPr>
        <p:spPr bwMode="auto">
          <a:xfrm>
            <a:off x="971550" y="1844675"/>
            <a:ext cx="6985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en-US" dirty="0"/>
              <a:t>error signal </a:t>
            </a:r>
            <a:r>
              <a:rPr lang="en-US" altLang="en-US" i="1" dirty="0"/>
              <a:t>d</a:t>
            </a:r>
            <a:r>
              <a:rPr lang="en-US" altLang="en-US" dirty="0"/>
              <a:t> is calculated</a:t>
            </a:r>
            <a:endParaRPr lang="tr-TR" altLang="en-US" dirty="0"/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20" y="3889124"/>
            <a:ext cx="4027269" cy="166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507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1 Başlık"/>
          <p:cNvSpPr>
            <a:spLocks noGrp="1"/>
          </p:cNvSpPr>
          <p:nvPr>
            <p:ph type="ctrTitle"/>
          </p:nvPr>
        </p:nvSpPr>
        <p:spPr>
          <a:xfrm>
            <a:off x="755650" y="260350"/>
            <a:ext cx="7772400" cy="1470025"/>
          </a:xfrm>
        </p:spPr>
        <p:txBody>
          <a:bodyPr/>
          <a:lstStyle/>
          <a:p>
            <a:r>
              <a:rPr lang="tr-TR" altLang="en-US"/>
              <a:t>Learning Algorithm:</a:t>
            </a:r>
            <a:br>
              <a:rPr lang="tr-TR" altLang="en-US"/>
            </a:br>
            <a:r>
              <a:rPr lang="tr-TR" altLang="en-US"/>
              <a:t>Backpropagation </a:t>
            </a:r>
          </a:p>
        </p:txBody>
      </p:sp>
      <p:sp>
        <p:nvSpPr>
          <p:cNvPr id="21507" name="3 Dikdörtgen"/>
          <p:cNvSpPr>
            <a:spLocks noChangeArrowheads="1"/>
          </p:cNvSpPr>
          <p:nvPr/>
        </p:nvSpPr>
        <p:spPr bwMode="auto">
          <a:xfrm>
            <a:off x="971550" y="1844675"/>
            <a:ext cx="6985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en-US" dirty="0"/>
              <a:t>The idea is to propagate error signal </a:t>
            </a:r>
            <a:r>
              <a:rPr lang="en-US" altLang="en-US" i="1" dirty="0"/>
              <a:t>d</a:t>
            </a:r>
            <a:r>
              <a:rPr lang="en-US" altLang="en-US" dirty="0"/>
              <a:t> back to all neurons</a:t>
            </a:r>
            <a:endParaRPr lang="tr-TR" altLang="en-US" dirty="0"/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701" y="3779451"/>
            <a:ext cx="3951302" cy="1642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2885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1 Başlık"/>
          <p:cNvSpPr>
            <a:spLocks noGrp="1"/>
          </p:cNvSpPr>
          <p:nvPr>
            <p:ph type="ctrTitle"/>
          </p:nvPr>
        </p:nvSpPr>
        <p:spPr>
          <a:xfrm>
            <a:off x="755650" y="260350"/>
            <a:ext cx="7772400" cy="1470025"/>
          </a:xfrm>
        </p:spPr>
        <p:txBody>
          <a:bodyPr/>
          <a:lstStyle/>
          <a:p>
            <a:r>
              <a:rPr lang="tr-TR" altLang="en-US"/>
              <a:t>Learning Algorithm:</a:t>
            </a:r>
            <a:br>
              <a:rPr lang="tr-TR" altLang="en-US"/>
            </a:br>
            <a:r>
              <a:rPr lang="tr-TR" altLang="en-US"/>
              <a:t>Backpropagation </a:t>
            </a:r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54" y="3819934"/>
            <a:ext cx="3940029" cy="171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2806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Başlık"/>
          <p:cNvSpPr>
            <a:spLocks noGrp="1"/>
          </p:cNvSpPr>
          <p:nvPr>
            <p:ph type="ctrTitle"/>
          </p:nvPr>
        </p:nvSpPr>
        <p:spPr>
          <a:xfrm>
            <a:off x="755650" y="260350"/>
            <a:ext cx="7772400" cy="1470025"/>
          </a:xfrm>
        </p:spPr>
        <p:txBody>
          <a:bodyPr/>
          <a:lstStyle/>
          <a:p>
            <a:r>
              <a:rPr lang="tr-TR" altLang="en-US"/>
              <a:t>Learning Algorithm:</a:t>
            </a:r>
            <a:br>
              <a:rPr lang="tr-TR" altLang="en-US"/>
            </a:br>
            <a:r>
              <a:rPr lang="tr-TR" altLang="en-US"/>
              <a:t>Backpropagation </a:t>
            </a:r>
          </a:p>
        </p:txBody>
      </p:sp>
      <p:sp>
        <p:nvSpPr>
          <p:cNvPr id="23555" name="3 Dikdörtgen"/>
          <p:cNvSpPr>
            <a:spLocks noChangeArrowheads="1"/>
          </p:cNvSpPr>
          <p:nvPr/>
        </p:nvSpPr>
        <p:spPr bwMode="auto">
          <a:xfrm>
            <a:off x="971550" y="1844675"/>
            <a:ext cx="69850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en-US" dirty="0"/>
              <a:t>The weights' coefficients </a:t>
            </a:r>
            <a:r>
              <a:rPr lang="en-US" altLang="en-US" i="1" dirty="0" err="1"/>
              <a:t>w</a:t>
            </a:r>
            <a:r>
              <a:rPr lang="en-US" altLang="en-US" i="1" baseline="-25000" dirty="0" err="1"/>
              <a:t>mn</a:t>
            </a:r>
            <a:r>
              <a:rPr lang="en-US" altLang="en-US" dirty="0"/>
              <a:t> used to propagate errors back are equal to this used during computing output value. </a:t>
            </a:r>
          </a:p>
          <a:p>
            <a:endParaRPr lang="en-US" altLang="en-US" dirty="0"/>
          </a:p>
          <a:p>
            <a:r>
              <a:rPr lang="en-US" altLang="en-US" dirty="0"/>
              <a:t>Only the direction of data flow is changed (signals are propagated from output to inputs one after the other). </a:t>
            </a:r>
            <a:endParaRPr lang="tr-TR" altLang="en-US" dirty="0"/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758" y="4220886"/>
            <a:ext cx="3747490" cy="177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9587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1 Başlık"/>
          <p:cNvSpPr>
            <a:spLocks noGrp="1"/>
          </p:cNvSpPr>
          <p:nvPr>
            <p:ph type="ctrTitle"/>
          </p:nvPr>
        </p:nvSpPr>
        <p:spPr>
          <a:xfrm>
            <a:off x="755650" y="260350"/>
            <a:ext cx="7772400" cy="1470025"/>
          </a:xfrm>
        </p:spPr>
        <p:txBody>
          <a:bodyPr/>
          <a:lstStyle/>
          <a:p>
            <a:r>
              <a:rPr lang="tr-TR" altLang="en-US"/>
              <a:t>Learning Algorithm:</a:t>
            </a:r>
            <a:br>
              <a:rPr lang="tr-TR" altLang="en-US"/>
            </a:br>
            <a:r>
              <a:rPr lang="tr-TR" altLang="en-US"/>
              <a:t>Backpropagation </a:t>
            </a:r>
          </a:p>
        </p:txBody>
      </p:sp>
      <p:sp>
        <p:nvSpPr>
          <p:cNvPr id="24579" name="3 Dikdörtgen"/>
          <p:cNvSpPr>
            <a:spLocks noChangeArrowheads="1"/>
          </p:cNvSpPr>
          <p:nvPr/>
        </p:nvSpPr>
        <p:spPr bwMode="auto">
          <a:xfrm>
            <a:off x="971550" y="1844675"/>
            <a:ext cx="6985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en-US" dirty="0"/>
              <a:t>When the error signal for each neuron is computed, the weights coefficients of each neuron input node may be modified. </a:t>
            </a:r>
            <a:endParaRPr lang="tr-TR" altLang="en-US" dirty="0"/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253" y="3600028"/>
            <a:ext cx="4383234" cy="2538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606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1 Başlık"/>
          <p:cNvSpPr>
            <a:spLocks noGrp="1"/>
          </p:cNvSpPr>
          <p:nvPr>
            <p:ph type="ctrTitle"/>
          </p:nvPr>
        </p:nvSpPr>
        <p:spPr>
          <a:xfrm>
            <a:off x="755650" y="260350"/>
            <a:ext cx="7772400" cy="1470025"/>
          </a:xfrm>
        </p:spPr>
        <p:txBody>
          <a:bodyPr/>
          <a:lstStyle/>
          <a:p>
            <a:r>
              <a:rPr lang="tr-TR" altLang="en-US"/>
              <a:t>Learning Algorithm:</a:t>
            </a:r>
            <a:br>
              <a:rPr lang="tr-TR" altLang="en-US"/>
            </a:br>
            <a:r>
              <a:rPr lang="tr-TR" altLang="en-US"/>
              <a:t>Backpropagation 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534" y="3722089"/>
            <a:ext cx="4078710" cy="237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3301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781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9854" y="1747020"/>
            <a:ext cx="3313317" cy="267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6783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9563" y="1801758"/>
            <a:ext cx="3359805" cy="2624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1 Başlık"/>
          <p:cNvSpPr txBox="1">
            <a:spLocks/>
          </p:cNvSpPr>
          <p:nvPr/>
        </p:nvSpPr>
        <p:spPr>
          <a:xfrm>
            <a:off x="755650" y="260350"/>
            <a:ext cx="7772400" cy="61210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Multi-layer Perceptron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610686" y="5150840"/>
                <a:ext cx="601562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sin</m:t>
                      </m:r>
                      <m:r>
                        <a:rPr lang="en-US" b="0" i="1" smtClean="0">
                          <a:latin typeface="Cambria Math" charset="0"/>
                        </a:rPr>
                        <m:t>⁡(6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Epoch: a complete pass over all the patterns in the training set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686" y="5150840"/>
                <a:ext cx="6015621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811" t="-39073" r="-405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528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 txBox="1">
            <a:spLocks/>
          </p:cNvSpPr>
          <p:nvPr/>
        </p:nvSpPr>
        <p:spPr>
          <a:xfrm>
            <a:off x="755650" y="260350"/>
            <a:ext cx="7772400" cy="61210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Improving Convergence 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755649" y="1262964"/>
            <a:ext cx="79856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descent has various advantages: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It is simple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It is local: changes in a weight use only values of presynaptic and </a:t>
            </a:r>
            <a:r>
              <a:rPr lang="en-US" dirty="0" err="1"/>
              <a:t>postsynamptic</a:t>
            </a:r>
            <a:r>
              <a:rPr lang="en-US" dirty="0"/>
              <a:t> units, and the error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Training set does not need to be fully stored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It can be implemented in hardware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However, gradient descent is slow</a:t>
            </a:r>
          </a:p>
          <a:p>
            <a:r>
              <a:rPr lang="en-US" dirty="0"/>
              <a:t>Two frequent techniques for improving this: Momentum and Adaptive Learning</a:t>
            </a:r>
          </a:p>
        </p:txBody>
      </p:sp>
    </p:spTree>
    <p:extLst>
      <p:ext uri="{BB962C8B-B14F-4D97-AF65-F5344CB8AC3E}">
        <p14:creationId xmlns:p14="http://schemas.microsoft.com/office/powerpoint/2010/main" val="3634809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 txBox="1">
            <a:spLocks/>
          </p:cNvSpPr>
          <p:nvPr/>
        </p:nvSpPr>
        <p:spPr>
          <a:xfrm>
            <a:off x="755650" y="260350"/>
            <a:ext cx="7772400" cy="61210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Improving Convergence: Momentum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 flipH="1">
                <a:off x="755649" y="1262965"/>
                <a:ext cx="7985678" cy="2875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 each parameter update, successive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/>
                  <a:t> values may be so different that large oscillations may occur and slow convergence</a:t>
                </a:r>
              </a:p>
              <a:p>
                <a:endParaRPr lang="en-US" dirty="0"/>
              </a:p>
              <a:p>
                <a:r>
                  <a:rPr lang="en-US" dirty="0"/>
                  <a:t>Momentum: take a running average by incorporating the previous update in the current change as if there is a </a:t>
                </a:r>
                <a:r>
                  <a:rPr lang="en-US" i="1" dirty="0"/>
                  <a:t>momentum</a:t>
                </a:r>
                <a:r>
                  <a:rPr lang="en-US" dirty="0"/>
                  <a:t> due to previous updates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is generally between 0.5 and 1.0.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5649" y="1262965"/>
                <a:ext cx="7985678" cy="2875403"/>
              </a:xfrm>
              <a:prstGeom prst="rect">
                <a:avLst/>
              </a:prstGeom>
              <a:blipFill>
                <a:blip r:embed="rId2"/>
                <a:stretch>
                  <a:fillRect l="-476" b="-2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035" y="2948247"/>
            <a:ext cx="3200166" cy="78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5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/>
          <p:cNvSpPr txBox="1">
            <a:spLocks/>
          </p:cNvSpPr>
          <p:nvPr/>
        </p:nvSpPr>
        <p:spPr>
          <a:xfrm>
            <a:off x="457200" y="407988"/>
            <a:ext cx="8229600" cy="8683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Simple Neuron model: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1823" y="1276350"/>
                <a:ext cx="8117828" cy="53063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endParaRPr lang="en-US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 i="1" dirty="0" smtClean="0"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dirty="0"/>
                  <a:t>    where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charset="0"/>
                      </a:rPr>
                      <m:t>𝒘</m:t>
                    </m:r>
                    <m:r>
                      <a:rPr lang="en-US" b="0" i="1" dirty="0" smtClean="0">
                        <a:latin typeface="Cambria Math" charset="0"/>
                      </a:rPr>
                      <m:t>=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</a:rPr>
                      <m:t>𝒙</m:t>
                    </m:r>
                    <m:r>
                      <a:rPr lang="en-US" i="1" dirty="0">
                        <a:latin typeface="Cambria Math" charset="0"/>
                      </a:rPr>
                      <m:t>=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 dirty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  <a:p>
                <a:endParaRPr lang="en-US" dirty="0">
                  <a:sym typeface="Wingding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>
                    <a:sym typeface="Wingdings"/>
                  </a:rPr>
                  <a:t>When d = 1: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𝑤𝑥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  <a:r>
                  <a:rPr lang="en-US" dirty="0">
                    <a:sym typeface="Wingdings"/>
                  </a:rPr>
                  <a:t> perceptron with one input and output, implements linear fit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dirty="0">
                  <a:sym typeface="Wingding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>
                    <a:sym typeface="Wingdings"/>
                  </a:rPr>
                  <a:t>With more than one input: implements multivariate linear fit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dirty="0">
                  <a:sym typeface="Wingding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>
                    <a:sym typeface="Wingdings"/>
                  </a:rPr>
                  <a:t>In the general case, perceptron defines a hyperplane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>
                    <a:sym typeface="Wingdings"/>
                  </a:rPr>
                  <a:t>Can be used to divide the input space into two, based on sign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𝑦</m:t>
                    </m:r>
                  </m:oMath>
                </a14:m>
                <a:endParaRPr lang="en-US" dirty="0">
                  <a:sym typeface="Wingdings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cs-CZ" i="1" smtClean="0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i="1" smtClean="0">
                                  <a:latin typeface="Cambria Math" panose="02040503050406030204" pitchFamily="18" charset="0"/>
                                  <a:sym typeface="Wingdings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sym typeface="Wingdings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sym typeface="Wingding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sym typeface="Wingding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  <a:sym typeface="Wingdings"/>
                                </a:rPr>
                                <m:t>    </m:t>
                              </m:r>
                              <m:r>
                                <a:rPr lang="en-US" b="0" i="1" smtClean="0">
                                  <a:latin typeface="Cambria Math" charset="0"/>
                                  <a:sym typeface="Wingdings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charset="0"/>
                                  <a:sym typeface="Wingdings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  <a:sym typeface="Wingdings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 dirty="0">
                                          <a:latin typeface="Cambria Math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1" i="1" dirty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sym typeface="Wingdings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sym typeface="Wingding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sym typeface="Wingding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  <a:sym typeface="Wingdings"/>
                                </a:rPr>
                                <m:t>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  <a:sym typeface="Wingdings"/>
                                </a:rPr>
                                <m:t>𝑜𝑡h𝑒𝑟𝑤𝑖𝑠𝑒</m:t>
                              </m:r>
                              <m:r>
                                <a:rPr lang="en-US" b="0" i="1" smtClean="0">
                                  <a:latin typeface="Cambria Math" charset="0"/>
                                  <a:sym typeface="Wingdings"/>
                                </a:rPr>
                                <m:t>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ym typeface="Wingdings"/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:endParaRPr lang="en-US" dirty="0">
                  <a:sym typeface="Wingdings"/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>
                    <a:sym typeface="Wingdings"/>
                  </a:rPr>
                  <a:t>To get probabilities: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sym typeface="Wingdings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  <a:sym typeface="Wingdings"/>
                        </a:rPr>
                        <m:t>=</m:t>
                      </m:r>
                      <m:f>
                        <m:fPr>
                          <m:ctrlPr>
                            <a:rPr lang="bg-BG" b="0" i="1" smtClean="0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sym typeface="Wingdings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sym typeface="Wingdings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Wingdings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sym typeface="Wingdings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sym typeface="Wingding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  <a:sym typeface="Wingdings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  <a:sym typeface="Wingdings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charset="0"/>
                                  <a:sym typeface="Wingdings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ym typeface="Wingdings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23" y="1276350"/>
                <a:ext cx="8117828" cy="5306324"/>
              </a:xfrm>
              <a:prstGeom prst="rect">
                <a:avLst/>
              </a:prstGeom>
              <a:blipFill rotWithShape="0">
                <a:blip r:embed="rId2"/>
                <a:stretch>
                  <a:fillRect l="-1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89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 txBox="1">
            <a:spLocks/>
          </p:cNvSpPr>
          <p:nvPr/>
        </p:nvSpPr>
        <p:spPr>
          <a:xfrm>
            <a:off x="755650" y="260350"/>
            <a:ext cx="7772400" cy="61210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Improving Convergence: Adaptive </a:t>
            </a:r>
          </a:p>
          <a:p>
            <a:r>
              <a:rPr lang="en-US" altLang="en-US" dirty="0"/>
              <a:t>Learning Rule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 flipH="1">
                <a:off x="755650" y="1385795"/>
                <a:ext cx="798567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learning factor,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, determines the magnitude of change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is generally between 0.0, and 1.0 (but mostly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0.2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can be made adaptive, so that the learning magnitude depends on whether there was a decrease in error or not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5650" y="1385795"/>
                <a:ext cx="7985678" cy="1754326"/>
              </a:xfrm>
              <a:prstGeom prst="rect">
                <a:avLst/>
              </a:prstGeom>
              <a:blipFill>
                <a:blip r:embed="rId2"/>
                <a:stretch>
                  <a:fillRect l="-796" t="-719" r="-637" b="-4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77" y="3319070"/>
            <a:ext cx="3129094" cy="88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85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 txBox="1">
            <a:spLocks/>
          </p:cNvSpPr>
          <p:nvPr/>
        </p:nvSpPr>
        <p:spPr>
          <a:xfrm>
            <a:off x="755650" y="260350"/>
            <a:ext cx="7772400" cy="61210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Overfitting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 flipH="1">
                <a:off x="755649" y="1262965"/>
                <a:ext cx="798567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a multilayer perceptron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dirty="0"/>
                  <a:t> inputs,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hidden units,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dirty="0"/>
                  <a:t> outputs,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dirty="0"/>
                  <a:t> are predefined.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is the parameter we play with to tune the complexity of the model</a:t>
                </a:r>
              </a:p>
              <a:p>
                <a:endParaRPr lang="en-US" dirty="0"/>
              </a:p>
              <a:p>
                <a:r>
                  <a:rPr lang="en-US" dirty="0"/>
                  <a:t>As the number of hidden layers increase, so does the complexity of the model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5649" y="1262965"/>
                <a:ext cx="7985678" cy="1477328"/>
              </a:xfrm>
              <a:prstGeom prst="rect">
                <a:avLst/>
              </a:prstGeom>
              <a:blipFill rotWithShape="0">
                <a:blip r:embed="rId2"/>
                <a:stretch>
                  <a:fillRect l="-687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9233" y="3228809"/>
            <a:ext cx="3434243" cy="2714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831618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 txBox="1">
            <a:spLocks/>
          </p:cNvSpPr>
          <p:nvPr/>
        </p:nvSpPr>
        <p:spPr>
          <a:xfrm>
            <a:off x="755650" y="260350"/>
            <a:ext cx="7772400" cy="61210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Overfitting 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755649" y="1262965"/>
            <a:ext cx="7985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similar behavior is observed when training continues for too long:</a:t>
            </a:r>
          </a:p>
          <a:p>
            <a:r>
              <a:rPr lang="en-US" dirty="0"/>
              <a:t>As more training epochs are made </a:t>
            </a:r>
            <a:r>
              <a:rPr lang="en-US" dirty="0">
                <a:sym typeface="Wingdings"/>
              </a:rPr>
              <a:t> the training error decreases  testing error increases</a:t>
            </a:r>
          </a:p>
          <a:p>
            <a:r>
              <a:rPr lang="en-US" dirty="0">
                <a:sym typeface="Wingdings"/>
              </a:rPr>
              <a:t>If the weights are originally 0. First, important weights move away from zero and are utilized. But if training continues to get less and less training error, more weights become non-zero (become parameters)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399" y="3432302"/>
            <a:ext cx="3631268" cy="286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853672" y="3847138"/>
            <a:ext cx="36743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CV to determine hidden units</a:t>
            </a:r>
          </a:p>
          <a:p>
            <a:r>
              <a:rPr lang="en-US" dirty="0"/>
              <a:t>To better assess the expected error: the same network is trained a number of times starting from different initial weight values, and the average of validation error is computed</a:t>
            </a:r>
          </a:p>
        </p:txBody>
      </p:sp>
    </p:spTree>
    <p:extLst>
      <p:ext uri="{BB962C8B-B14F-4D97-AF65-F5344CB8AC3E}">
        <p14:creationId xmlns:p14="http://schemas.microsoft.com/office/powerpoint/2010/main" val="927778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 txBox="1">
            <a:spLocks/>
          </p:cNvSpPr>
          <p:nvPr/>
        </p:nvSpPr>
        <p:spPr>
          <a:xfrm>
            <a:off x="755650" y="260350"/>
            <a:ext cx="7772400" cy="61210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Structuring the Network 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755649" y="1262965"/>
            <a:ext cx="79856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some applications, we may believe that the input has a local structure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E.g. vision: nearby pixels are correlated and there are local features like edges and corners, and objects are made of these elements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Hidden units are not connected to all input units, because not all input units are correlated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We defined hidden units are connected to only a small local subset of the inputs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 decreases number of connections and number of parameters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This process can be repeated in successive layers</a:t>
            </a:r>
            <a:endParaRPr lang="en-US" dirty="0"/>
          </a:p>
        </p:txBody>
      </p:sp>
      <p:pic>
        <p:nvPicPr>
          <p:cNvPr id="4" name="Picture 9" descr="Mlp-struct_co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6738" y="4238797"/>
            <a:ext cx="3801886" cy="178003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243119" y="4113313"/>
            <a:ext cx="3674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get more complex, abstract, and fewer in number as we go up in the network</a:t>
            </a:r>
          </a:p>
          <a:p>
            <a:endParaRPr lang="en-US" dirty="0"/>
          </a:p>
          <a:p>
            <a:r>
              <a:rPr lang="en-US" dirty="0"/>
              <a:t>Convolutional NN: work of each hidden unit is considered to be a convolution of its input with its weight vector</a:t>
            </a:r>
          </a:p>
        </p:txBody>
      </p:sp>
    </p:spTree>
    <p:extLst>
      <p:ext uri="{BB962C8B-B14F-4D97-AF65-F5344CB8AC3E}">
        <p14:creationId xmlns:p14="http://schemas.microsoft.com/office/powerpoint/2010/main" val="133051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 txBox="1">
            <a:spLocks/>
          </p:cNvSpPr>
          <p:nvPr/>
        </p:nvSpPr>
        <p:spPr>
          <a:xfrm>
            <a:off x="755650" y="260350"/>
            <a:ext cx="7772400" cy="61210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Structuring the Network 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755649" y="1262965"/>
            <a:ext cx="79856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 sharing: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e.g. when looking at oriented edges, there may be present at different parts of the input space.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Instead of defining independent hidden units, we can have copies of the same hidden units looking at different parts of the input space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754" y="3492448"/>
            <a:ext cx="3489820" cy="203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071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 txBox="1">
            <a:spLocks/>
          </p:cNvSpPr>
          <p:nvPr/>
        </p:nvSpPr>
        <p:spPr>
          <a:xfrm>
            <a:off x="755650" y="260350"/>
            <a:ext cx="7772400" cy="61210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Tuning the Network Size 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755649" y="1262965"/>
            <a:ext cx="7985678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find optimal network size: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most common approach: try different sizes and architectures through CV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Adapt this structural adaptation into the learning algorithm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Destructive approach: start with a large network and gradually remove units and/or connections that are not necessary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1600" dirty="0"/>
              <a:t>Weight decay: train with and without a connection. If connection didn’t improve, decrease its weight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Constructive approach: start with a small network and gradually add units and/or connections to improve performance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1600" dirty="0"/>
              <a:t>Dynamic node creation: start with one hidden layer, one hidden unit; after training, if error high, add in another hidden unit. Weight of the connections are initialized randomly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1600" dirty="0"/>
              <a:t>Cascade correlation: add in a new unit as a new layer (each new hidden layer has a single node).</a:t>
            </a:r>
          </a:p>
        </p:txBody>
      </p:sp>
    </p:spTree>
    <p:extLst>
      <p:ext uri="{BB962C8B-B14F-4D97-AF65-F5344CB8AC3E}">
        <p14:creationId xmlns:p14="http://schemas.microsoft.com/office/powerpoint/2010/main" val="137543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 txBox="1">
            <a:spLocks/>
          </p:cNvSpPr>
          <p:nvPr/>
        </p:nvSpPr>
        <p:spPr>
          <a:xfrm>
            <a:off x="755650" y="260350"/>
            <a:ext cx="7772400" cy="61210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Dimensionality Reduction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755649" y="1262965"/>
            <a:ext cx="79856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multilayer perceptron, if the number of hidden units is less than the number of inputs, the first layer performs a dimensionality reduction.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We can get an idea about the dimensionality reduction by investigating the weights </a:t>
            </a:r>
          </a:p>
          <a:p>
            <a:pPr marL="742950" lvl="1" indent="-285750">
              <a:buFont typeface="Arial" charset="0"/>
              <a:buChar char="•"/>
            </a:pP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Auto-encoder: NN with as many output nodes as input nodes, where the outputs are required to be the same as the inputs</a:t>
            </a:r>
          </a:p>
          <a:p>
            <a:endParaRPr lang="en-US" sz="1600" dirty="0"/>
          </a:p>
        </p:txBody>
      </p:sp>
      <p:pic>
        <p:nvPicPr>
          <p:cNvPr id="4" name="Picture 6" descr="Mlp-auto_col"/>
          <p:cNvPicPr>
            <a:picLocks noChangeAspect="1" noChangeArrowheads="1"/>
          </p:cNvPicPr>
          <p:nvPr/>
        </p:nvPicPr>
        <p:blipFill rotWithShape="1">
          <a:blip r:embed="rId2" cstate="print"/>
          <a:srcRect r="41003"/>
          <a:stretch/>
        </p:blipFill>
        <p:spPr bwMode="auto">
          <a:xfrm>
            <a:off x="4344995" y="3122791"/>
            <a:ext cx="4027218" cy="350350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96287" y="3531764"/>
                <a:ext cx="374987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 be able to reproduce the inputs again at the output layer, the network is forced to find the best representation at the hidden layer</a:t>
                </a:r>
              </a:p>
              <a:p>
                <a:endParaRPr lang="en-US" dirty="0"/>
              </a:p>
              <a:p>
                <a:r>
                  <a:rPr lang="en-US" dirty="0"/>
                  <a:t>Auto-encoder with one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layer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PCA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87" y="3531764"/>
                <a:ext cx="3749878" cy="1754326"/>
              </a:xfrm>
              <a:prstGeom prst="rect">
                <a:avLst/>
              </a:prstGeom>
              <a:blipFill rotWithShape="0">
                <a:blip r:embed="rId3"/>
                <a:stretch>
                  <a:fillRect l="-1301" t="-1736" r="-146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79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 txBox="1">
            <a:spLocks/>
          </p:cNvSpPr>
          <p:nvPr/>
        </p:nvSpPr>
        <p:spPr>
          <a:xfrm>
            <a:off x="755650" y="260350"/>
            <a:ext cx="7772400" cy="61210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Learning Time 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755649" y="1262965"/>
            <a:ext cx="79856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In some applications, the input is temporal: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we want to learn a temporal sequence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Sequence reproduction (e.g. time series prediction)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Output may also change in time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Sequence recognition (e.g. speech recognition)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0148" y="2894181"/>
            <a:ext cx="821218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There are neural networks that utilize former calculations and feed them back into the network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i="1" dirty="0"/>
              <a:t>Recurrent neural networks</a:t>
            </a:r>
            <a:r>
              <a:rPr lang="en-US" dirty="0"/>
              <a:t>: additional to the feedforward, units have self-connections or connections to units in the previous layers.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ym typeface="Wingdings"/>
              </a:rPr>
              <a:t> Acts as short-term memory and let’s the network remember what happened in the past</a:t>
            </a:r>
            <a:endParaRPr lang="en-US" sz="1600" dirty="0"/>
          </a:p>
        </p:txBody>
      </p:sp>
      <p:pic>
        <p:nvPicPr>
          <p:cNvPr id="5" name="Picture 4" descr="clip_image00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030" y="4546509"/>
            <a:ext cx="2247299" cy="21272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44" y="4952032"/>
            <a:ext cx="4152551" cy="162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938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 txBox="1">
            <a:spLocks/>
          </p:cNvSpPr>
          <p:nvPr/>
        </p:nvSpPr>
        <p:spPr>
          <a:xfrm>
            <a:off x="755650" y="260350"/>
            <a:ext cx="7772400" cy="61210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Deep Learning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8506" y="1191237"/>
            <a:ext cx="8355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NN: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starting from raw input, each hidden layer combines the values in its preceding layer and learns more complicated function of the input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Successive hidden layers correspond to more abstract representations until we get to the output layer where the outputs are learned in terms of these most abstract concepts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Deep Learning: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Learn feature levels of increasing abstraction with minimum human contribution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31" y="3755156"/>
            <a:ext cx="3777375" cy="310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23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 txBox="1">
            <a:spLocks/>
          </p:cNvSpPr>
          <p:nvPr/>
        </p:nvSpPr>
        <p:spPr>
          <a:xfrm>
            <a:off x="755650" y="260350"/>
            <a:ext cx="7772400" cy="61210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Deep Learning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5009" y="1560352"/>
            <a:ext cx="74158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using auto-encoders: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Trained one layer at a time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Using </a:t>
            </a:r>
            <a:r>
              <a:rPr lang="en-US" dirty="0" err="1"/>
              <a:t>autoencoders</a:t>
            </a:r>
            <a:r>
              <a:rPr lang="en-US" dirty="0"/>
              <a:t>: 1. extract the salient features in the data 2. unsupervised learning (up to the output layer)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Starting from raw input, we train an </a:t>
            </a:r>
            <a:r>
              <a:rPr lang="en-US" dirty="0" err="1"/>
              <a:t>autoencoder</a:t>
            </a:r>
            <a:r>
              <a:rPr lang="en-US" dirty="0"/>
              <a:t>, and the encoded representation learned in the hidden layer is then used as input to train the next </a:t>
            </a:r>
            <a:r>
              <a:rPr lang="en-US" dirty="0" err="1"/>
              <a:t>autoencoder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is-IS" dirty="0"/>
              <a:t>… and so 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U</a:t>
            </a:r>
            <a:r>
              <a:rPr lang="is-IS" dirty="0"/>
              <a:t>ntil we get to the final layer: trained on a supervised manner with the labeled data</a:t>
            </a:r>
          </a:p>
          <a:p>
            <a:pPr marL="742950" lvl="1" indent="-285750">
              <a:buFont typeface="Arial" charset="0"/>
              <a:buChar char="•"/>
            </a:pPr>
            <a:r>
              <a:rPr lang="is-IS" dirty="0"/>
              <a:t>Finally, we assemble the whole network and fine tune it with labeled data</a:t>
            </a:r>
          </a:p>
          <a:p>
            <a:pPr marL="742950" lvl="1" indent="-285750">
              <a:buFont typeface="Arial" charset="0"/>
              <a:buChar char="•"/>
            </a:pPr>
            <a:endParaRPr lang="is-IS" dirty="0"/>
          </a:p>
          <a:p>
            <a:pPr marL="742950" lvl="1" indent="-285750">
              <a:buFont typeface="Arial" charset="0"/>
              <a:buChar char="•"/>
            </a:pPr>
            <a:r>
              <a:rPr lang="is-IS" dirty="0">
                <a:sym typeface="Wingdings"/>
              </a:rPr>
              <a:t> much less manual interference, no need to decide on the type of kernal or basis functions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We let the learning algorithm discover what it can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83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 txBox="1">
            <a:spLocks/>
          </p:cNvSpPr>
          <p:nvPr/>
        </p:nvSpPr>
        <p:spPr>
          <a:xfrm>
            <a:off x="457200" y="407988"/>
            <a:ext cx="8229600" cy="8683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Simple Neuron model: Perceptron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638" y="18216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>
              <a:xfrm>
                <a:off x="457200" y="1920085"/>
                <a:ext cx="4038600" cy="443484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tr-TR" dirty="0">
                    <a:solidFill>
                      <a:schemeClr val="tx1"/>
                    </a:solidFill>
                    <a:latin typeface="+mj-lt"/>
                  </a:rPr>
                  <a:t>Regression: </a:t>
                </a:r>
                <a14:m>
                  <m:oMath xmlns:m="http://schemas.openxmlformats.org/officeDocument/2006/math">
                    <m:r>
                      <a:rPr lang="tr-TR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𝑦</m:t>
                    </m:r>
                    <m:r>
                      <a:rPr lang="tr-TR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tr-TR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𝑤𝑥</m:t>
                    </m:r>
                    <m:r>
                      <a:rPr lang="tr-TR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tr-TR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𝑤</m:t>
                    </m:r>
                    <m:r>
                      <a:rPr lang="tr-TR" i="1" baseline="-25000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endParaRPr lang="tr-TR" baseline="-25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920085"/>
                <a:ext cx="4038600" cy="4434840"/>
              </a:xfrm>
              <a:prstGeom prst="rect">
                <a:avLst/>
              </a:prstGeom>
              <a:blipFill rotWithShape="0">
                <a:blip r:embed="rId2"/>
                <a:stretch>
                  <a:fillRect l="-1357" t="-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18"/>
              <p:cNvSpPr txBox="1">
                <a:spLocks noChangeArrowheads="1"/>
              </p:cNvSpPr>
              <p:nvPr/>
            </p:nvSpPr>
            <p:spPr>
              <a:xfrm>
                <a:off x="4704096" y="1928816"/>
                <a:ext cx="4602956" cy="3886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tr-TR" i="0" dirty="0">
                    <a:latin typeface="+mj-lt"/>
                  </a:rPr>
                  <a:t>Classification</a:t>
                </a:r>
                <a14:m>
                  <m:oMath xmlns:m="http://schemas.openxmlformats.org/officeDocument/2006/math">
                    <m:r>
                      <a:rPr lang="tr-TR" i="1" dirty="0" smtClean="0">
                        <a:latin typeface="Cambria Math" charset="0"/>
                      </a:rPr>
                      <m:t>: </m:t>
                    </m:r>
                    <m:r>
                      <a:rPr lang="tr-TR" i="1" dirty="0" smtClean="0">
                        <a:latin typeface="Cambria Math" charset="0"/>
                      </a:rPr>
                      <m:t>𝑦</m:t>
                    </m:r>
                    <m:r>
                      <a:rPr lang="tr-TR" i="1" dirty="0" smtClean="0">
                        <a:latin typeface="Cambria Math" charset="0"/>
                      </a:rPr>
                      <m:t>=1(</m:t>
                    </m:r>
                    <m:r>
                      <a:rPr lang="tr-TR" i="1" dirty="0" smtClean="0">
                        <a:latin typeface="Cambria Math" charset="0"/>
                      </a:rPr>
                      <m:t>𝑤𝑥</m:t>
                    </m:r>
                    <m:r>
                      <a:rPr lang="tr-TR" i="1" dirty="0" smtClean="0">
                        <a:latin typeface="Cambria Math" charset="0"/>
                      </a:rPr>
                      <m:t>+</m:t>
                    </m:r>
                    <m:r>
                      <a:rPr lang="tr-TR" i="1" dirty="0" smtClean="0">
                        <a:latin typeface="Cambria Math" charset="0"/>
                      </a:rPr>
                      <m:t>𝑤</m:t>
                    </m:r>
                    <m:r>
                      <a:rPr lang="tr-TR" i="1" baseline="-25000" dirty="0" smtClean="0">
                        <a:latin typeface="Cambria Math" charset="0"/>
                      </a:rPr>
                      <m:t>0</m:t>
                    </m:r>
                    <m:r>
                      <a:rPr lang="tr-TR" i="1" dirty="0" smtClean="0">
                        <a:latin typeface="Cambria Math" charset="0"/>
                      </a:rPr>
                      <m:t>&gt;0)</m:t>
                    </m:r>
                  </m:oMath>
                </a14:m>
                <a:endParaRPr lang="tr-TR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096" y="1928816"/>
                <a:ext cx="4602956" cy="3886200"/>
              </a:xfrm>
              <a:prstGeom prst="rect">
                <a:avLst/>
              </a:prstGeom>
              <a:blipFill rotWithShape="0">
                <a:blip r:embed="rId3"/>
                <a:stretch>
                  <a:fillRect l="-1192" t="-10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ine 4"/>
          <p:cNvSpPr>
            <a:spLocks noChangeShapeType="1"/>
          </p:cNvSpPr>
          <p:nvPr/>
        </p:nvSpPr>
        <p:spPr bwMode="auto">
          <a:xfrm>
            <a:off x="2987675" y="3860800"/>
            <a:ext cx="143986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tr-TR">
              <a:latin typeface="+mj-lt"/>
            </a:endParaRP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1692275" y="2708275"/>
            <a:ext cx="431800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GB">
              <a:solidFill>
                <a:srgbClr val="99CCFF"/>
              </a:solidFill>
              <a:latin typeface="+mj-lt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692275" y="4508500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>
              <a:latin typeface="+mj-lt"/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V="1">
            <a:off x="1908175" y="3141663"/>
            <a:ext cx="0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endParaRPr lang="tr-TR">
              <a:latin typeface="+mj-lt"/>
            </a:endParaRPr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 flipV="1">
            <a:off x="755650" y="3068638"/>
            <a:ext cx="1008063" cy="143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endParaRPr lang="tr-TR">
              <a:latin typeface="+mj-lt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395288" y="4508500"/>
            <a:ext cx="431800" cy="431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11"/>
              <p:cNvSpPr txBox="1">
                <a:spLocks noChangeArrowheads="1"/>
              </p:cNvSpPr>
              <p:nvPr/>
            </p:nvSpPr>
            <p:spPr bwMode="auto">
              <a:xfrm>
                <a:off x="1979613" y="3284538"/>
                <a:ext cx="49026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i="1" dirty="0" smtClean="0">
                          <a:latin typeface="Cambria Math" charset="0"/>
                        </a:rPr>
                        <m:t>𝑤</m:t>
                      </m:r>
                    </m:oMath>
                  </m:oMathPara>
                </a14:m>
                <a:endParaRPr lang="tr-TR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9613" y="3284538"/>
                <a:ext cx="490262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12"/>
              <p:cNvSpPr txBox="1">
                <a:spLocks noChangeArrowheads="1"/>
              </p:cNvSpPr>
              <p:nvPr/>
            </p:nvSpPr>
            <p:spPr bwMode="auto">
              <a:xfrm>
                <a:off x="755650" y="3068638"/>
                <a:ext cx="572593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i="1" dirty="0" smtClean="0">
                          <a:latin typeface="Cambria Math" charset="0"/>
                        </a:rPr>
                        <m:t>𝑤</m:t>
                      </m:r>
                      <m:r>
                        <a:rPr lang="tr-TR" sz="2400" i="1" baseline="-25000" dirty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tr-TR" sz="2400" baseline="-250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650" y="3068638"/>
                <a:ext cx="572593" cy="453137"/>
              </a:xfrm>
              <a:prstGeom prst="rect">
                <a:avLst/>
              </a:prstGeom>
              <a:blipFill rotWithShape="0">
                <a:blip r:embed="rId5"/>
                <a:stretch>
                  <a:fillRect b="-80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13"/>
              <p:cNvSpPr txBox="1">
                <a:spLocks noChangeArrowheads="1"/>
              </p:cNvSpPr>
              <p:nvPr/>
            </p:nvSpPr>
            <p:spPr bwMode="auto">
              <a:xfrm>
                <a:off x="2195513" y="2492375"/>
                <a:ext cx="430374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i="1" dirty="0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tr-TR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5513" y="2492375"/>
                <a:ext cx="430374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789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14"/>
              <p:cNvSpPr txBox="1">
                <a:spLocks noChangeArrowheads="1"/>
              </p:cNvSpPr>
              <p:nvPr/>
            </p:nvSpPr>
            <p:spPr bwMode="auto">
              <a:xfrm>
                <a:off x="2124075" y="4437063"/>
                <a:ext cx="426399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i="1" dirty="0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tr-TR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4075" y="4437063"/>
                <a:ext cx="426399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15"/>
              <p:cNvSpPr txBox="1">
                <a:spLocks noChangeArrowheads="1"/>
              </p:cNvSpPr>
              <p:nvPr/>
            </p:nvSpPr>
            <p:spPr bwMode="auto">
              <a:xfrm>
                <a:off x="395288" y="5013325"/>
                <a:ext cx="1330236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i="1" dirty="0" smtClean="0">
                          <a:latin typeface="Cambria Math" charset="0"/>
                        </a:rPr>
                        <m:t>𝑥</m:t>
                      </m:r>
                      <m:r>
                        <a:rPr lang="tr-TR" sz="2400" i="1" baseline="-25000" dirty="0">
                          <a:latin typeface="Cambria Math" charset="0"/>
                        </a:rPr>
                        <m:t>0</m:t>
                      </m:r>
                      <m:r>
                        <a:rPr lang="tr-TR" sz="2400" i="1" dirty="0">
                          <a:latin typeface="Cambria Math" charset="0"/>
                        </a:rPr>
                        <m:t>=+1</m:t>
                      </m:r>
                    </m:oMath>
                  </m:oMathPara>
                </a14:m>
                <a:endParaRPr lang="tr-TR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288" y="5013325"/>
                <a:ext cx="1330236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526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ine 16"/>
          <p:cNvSpPr>
            <a:spLocks noChangeShapeType="1"/>
          </p:cNvSpPr>
          <p:nvPr/>
        </p:nvSpPr>
        <p:spPr bwMode="auto">
          <a:xfrm flipV="1">
            <a:off x="3708400" y="2492375"/>
            <a:ext cx="0" cy="2592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tr-TR">
              <a:latin typeface="+mj-lt"/>
            </a:endParaRPr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 flipV="1">
            <a:off x="2700338" y="2708275"/>
            <a:ext cx="1943100" cy="1657350"/>
          </a:xfrm>
          <a:prstGeom prst="line">
            <a:avLst/>
          </a:prstGeom>
          <a:noFill/>
          <a:ln w="28575">
            <a:solidFill>
              <a:srgbClr val="3333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>
              <a:latin typeface="+mj-lt"/>
            </a:endParaRPr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>
            <a:off x="7270839" y="3944148"/>
            <a:ext cx="1439863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tr-TR">
              <a:latin typeface="+mj-lt"/>
            </a:endParaRPr>
          </a:p>
        </p:txBody>
      </p:sp>
      <p:sp>
        <p:nvSpPr>
          <p:cNvPr id="23" name="Oval 20"/>
          <p:cNvSpPr>
            <a:spLocks noChangeArrowheads="1"/>
          </p:cNvSpPr>
          <p:nvPr/>
        </p:nvSpPr>
        <p:spPr bwMode="auto">
          <a:xfrm>
            <a:off x="5975439" y="2791623"/>
            <a:ext cx="431800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GB">
              <a:solidFill>
                <a:srgbClr val="99CCFF"/>
              </a:solidFill>
              <a:latin typeface="+mj-lt"/>
            </a:endParaRPr>
          </a:p>
        </p:txBody>
      </p:sp>
      <p:sp>
        <p:nvSpPr>
          <p:cNvPr id="24" name="Oval 21"/>
          <p:cNvSpPr>
            <a:spLocks noChangeArrowheads="1"/>
          </p:cNvSpPr>
          <p:nvPr/>
        </p:nvSpPr>
        <p:spPr bwMode="auto">
          <a:xfrm>
            <a:off x="5975439" y="4591848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>
              <a:latin typeface="+mj-lt"/>
            </a:endParaRP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 flipV="1">
            <a:off x="6191339" y="3225010"/>
            <a:ext cx="0" cy="1366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endParaRPr lang="tr-TR">
              <a:latin typeface="+mj-lt"/>
            </a:endParaRPr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 flipV="1">
            <a:off x="4967377" y="3151985"/>
            <a:ext cx="1077912" cy="143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endParaRPr lang="tr-TR">
              <a:latin typeface="+mj-lt"/>
            </a:endParaRPr>
          </a:p>
        </p:txBody>
      </p:sp>
      <p:sp>
        <p:nvSpPr>
          <p:cNvPr id="27" name="Oval 24"/>
          <p:cNvSpPr>
            <a:spLocks noChangeArrowheads="1"/>
          </p:cNvSpPr>
          <p:nvPr/>
        </p:nvSpPr>
        <p:spPr bwMode="auto">
          <a:xfrm>
            <a:off x="4678452" y="4591848"/>
            <a:ext cx="431800" cy="431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25"/>
              <p:cNvSpPr txBox="1">
                <a:spLocks noChangeArrowheads="1"/>
              </p:cNvSpPr>
              <p:nvPr/>
            </p:nvSpPr>
            <p:spPr bwMode="auto">
              <a:xfrm>
                <a:off x="6262777" y="3367885"/>
                <a:ext cx="49026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i="1" dirty="0">
                          <a:latin typeface="Cambria Math" charset="0"/>
                        </a:rPr>
                        <m:t>𝑤</m:t>
                      </m:r>
                    </m:oMath>
                  </m:oMathPara>
                </a14:m>
                <a:endParaRPr lang="tr-TR" sz="2400" i="1" dirty="0"/>
              </a:p>
            </p:txBody>
          </p:sp>
        </mc:Choice>
        <mc:Fallback xmlns="">
          <p:sp>
            <p:nvSpPr>
              <p:cNvPr id="28" name="Text 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62777" y="3367885"/>
                <a:ext cx="490262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Box 26"/>
              <p:cNvSpPr txBox="1">
                <a:spLocks noChangeArrowheads="1"/>
              </p:cNvSpPr>
              <p:nvPr/>
            </p:nvSpPr>
            <p:spPr bwMode="auto">
              <a:xfrm>
                <a:off x="5038814" y="3151985"/>
                <a:ext cx="572593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i="1" dirty="0">
                          <a:latin typeface="Cambria Math" charset="0"/>
                        </a:rPr>
                        <m:t>𝑤</m:t>
                      </m:r>
                      <m:r>
                        <a:rPr lang="tr-TR" sz="2400" i="1" baseline="-25000" dirty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tr-TR" sz="2400" baseline="-25000" dirty="0"/>
              </a:p>
            </p:txBody>
          </p:sp>
        </mc:Choice>
        <mc:Fallback xmlns="">
          <p:sp>
            <p:nvSpPr>
              <p:cNvPr id="29" name="Text 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38814" y="3151985"/>
                <a:ext cx="572593" cy="453137"/>
              </a:xfrm>
              <a:prstGeom prst="rect">
                <a:avLst/>
              </a:prstGeom>
              <a:blipFill rotWithShape="0">
                <a:blip r:embed="rId5"/>
                <a:stretch>
                  <a:fillRect b="-9459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Box 27"/>
              <p:cNvSpPr txBox="1">
                <a:spLocks noChangeArrowheads="1"/>
              </p:cNvSpPr>
              <p:nvPr/>
            </p:nvSpPr>
            <p:spPr bwMode="auto">
              <a:xfrm>
                <a:off x="6551702" y="2647160"/>
                <a:ext cx="430374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i="1" dirty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tr-TR" sz="2400" i="1" dirty="0"/>
              </a:p>
            </p:txBody>
          </p:sp>
        </mc:Choice>
        <mc:Fallback xmlns="">
          <p:sp>
            <p:nvSpPr>
              <p:cNvPr id="30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51702" y="2647160"/>
                <a:ext cx="430374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789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Box 28"/>
              <p:cNvSpPr txBox="1">
                <a:spLocks noChangeArrowheads="1"/>
              </p:cNvSpPr>
              <p:nvPr/>
            </p:nvSpPr>
            <p:spPr bwMode="auto">
              <a:xfrm>
                <a:off x="6405652" y="4520410"/>
                <a:ext cx="426399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i="1" dirty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tr-TR" sz="2400" i="1" dirty="0"/>
              </a:p>
            </p:txBody>
          </p:sp>
        </mc:Choice>
        <mc:Fallback xmlns="">
          <p:sp>
            <p:nvSpPr>
              <p:cNvPr id="31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05652" y="4520410"/>
                <a:ext cx="426399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Line 29"/>
          <p:cNvSpPr>
            <a:spLocks noChangeShapeType="1"/>
          </p:cNvSpPr>
          <p:nvPr/>
        </p:nvSpPr>
        <p:spPr bwMode="auto">
          <a:xfrm flipV="1">
            <a:off x="7989977" y="2575723"/>
            <a:ext cx="0" cy="2592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tr-TR">
              <a:latin typeface="+mj-lt"/>
            </a:endParaRPr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 flipV="1">
            <a:off x="7126377" y="2720185"/>
            <a:ext cx="1225550" cy="1728788"/>
          </a:xfrm>
          <a:prstGeom prst="line">
            <a:avLst/>
          </a:prstGeom>
          <a:noFill/>
          <a:ln w="9525">
            <a:solidFill>
              <a:srgbClr val="3333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>
              <a:latin typeface="+mj-lt"/>
            </a:endParaRPr>
          </a:p>
        </p:txBody>
      </p:sp>
      <p:sp>
        <p:nvSpPr>
          <p:cNvPr id="34" name="Text Box 35"/>
          <p:cNvSpPr txBox="1">
            <a:spLocks noChangeArrowheads="1"/>
          </p:cNvSpPr>
          <p:nvPr/>
        </p:nvSpPr>
        <p:spPr bwMode="auto">
          <a:xfrm>
            <a:off x="6045289" y="2720185"/>
            <a:ext cx="3048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tr-TR" sz="2400" i="1">
                <a:latin typeface="+mj-lt"/>
              </a:rPr>
              <a:t>s</a:t>
            </a:r>
          </a:p>
        </p:txBody>
      </p:sp>
      <p:sp>
        <p:nvSpPr>
          <p:cNvPr id="35" name="Line 38"/>
          <p:cNvSpPr>
            <a:spLocks noChangeShapeType="1"/>
          </p:cNvSpPr>
          <p:nvPr/>
        </p:nvSpPr>
        <p:spPr bwMode="auto">
          <a:xfrm>
            <a:off x="7393095" y="3510761"/>
            <a:ext cx="10080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>
              <a:latin typeface="+mj-lt"/>
            </a:endParaRPr>
          </a:p>
        </p:txBody>
      </p:sp>
      <p:sp>
        <p:nvSpPr>
          <p:cNvPr id="36" name="Line 39"/>
          <p:cNvSpPr>
            <a:spLocks noChangeShapeType="1"/>
          </p:cNvSpPr>
          <p:nvPr/>
        </p:nvSpPr>
        <p:spPr bwMode="auto">
          <a:xfrm>
            <a:off x="6550114" y="3944148"/>
            <a:ext cx="9366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40"/>
              <p:cNvSpPr txBox="1">
                <a:spLocks noChangeArrowheads="1"/>
              </p:cNvSpPr>
              <p:nvPr/>
            </p:nvSpPr>
            <p:spPr bwMode="auto">
              <a:xfrm>
                <a:off x="7918539" y="3944148"/>
                <a:ext cx="572593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i="1" dirty="0">
                          <a:latin typeface="Cambria Math" charset="0"/>
                        </a:rPr>
                        <m:t>𝑤</m:t>
                      </m:r>
                      <m:r>
                        <a:rPr lang="tr-TR" sz="2400" i="1" baseline="-25000" dirty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tr-TR" sz="2400" baseline="-25000" dirty="0"/>
              </a:p>
            </p:txBody>
          </p:sp>
        </mc:Choice>
        <mc:Fallback xmlns="">
          <p:sp>
            <p:nvSpPr>
              <p:cNvPr id="37" name="Text 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18539" y="3944148"/>
                <a:ext cx="572593" cy="453137"/>
              </a:xfrm>
              <a:prstGeom prst="rect">
                <a:avLst/>
              </a:prstGeom>
              <a:blipFill rotWithShape="0">
                <a:blip r:embed="rId5"/>
                <a:stretch>
                  <a:fillRect b="-9459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41"/>
              <p:cNvSpPr txBox="1">
                <a:spLocks noChangeArrowheads="1"/>
              </p:cNvSpPr>
              <p:nvPr/>
            </p:nvSpPr>
            <p:spPr bwMode="auto">
              <a:xfrm>
                <a:off x="3779838" y="2420938"/>
                <a:ext cx="430374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i="1" dirty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tr-TR" sz="2400" i="1" dirty="0"/>
              </a:p>
            </p:txBody>
          </p:sp>
        </mc:Choice>
        <mc:Fallback xmlns="">
          <p:sp>
            <p:nvSpPr>
              <p:cNvPr id="38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9838" y="2420938"/>
                <a:ext cx="430374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789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 Box 42"/>
              <p:cNvSpPr txBox="1">
                <a:spLocks noChangeArrowheads="1"/>
              </p:cNvSpPr>
              <p:nvPr/>
            </p:nvSpPr>
            <p:spPr bwMode="auto">
              <a:xfrm>
                <a:off x="4067175" y="3789363"/>
                <a:ext cx="426399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i="1" dirty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tr-TR" sz="2400" i="1" dirty="0"/>
              </a:p>
            </p:txBody>
          </p:sp>
        </mc:Choice>
        <mc:Fallback xmlns="">
          <p:sp>
            <p:nvSpPr>
              <p:cNvPr id="39" name="Text 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7175" y="3789363"/>
                <a:ext cx="426399" cy="46166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45"/>
          <p:cNvSpPr>
            <a:spLocks noChangeArrowheads="1"/>
          </p:cNvSpPr>
          <p:nvPr/>
        </p:nvSpPr>
        <p:spPr bwMode="auto">
          <a:xfrm>
            <a:off x="4067175" y="3429000"/>
            <a:ext cx="71438" cy="714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GB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1" name="Oval 46"/>
          <p:cNvSpPr>
            <a:spLocks noChangeArrowheads="1"/>
          </p:cNvSpPr>
          <p:nvPr/>
        </p:nvSpPr>
        <p:spPr bwMode="auto">
          <a:xfrm>
            <a:off x="3995738" y="2997200"/>
            <a:ext cx="71437" cy="714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GB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2" name="Oval 47"/>
          <p:cNvSpPr>
            <a:spLocks noChangeArrowheads="1"/>
          </p:cNvSpPr>
          <p:nvPr/>
        </p:nvSpPr>
        <p:spPr bwMode="auto">
          <a:xfrm>
            <a:off x="3419475" y="3357563"/>
            <a:ext cx="71438" cy="7143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GB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3" name="Oval 48"/>
          <p:cNvSpPr>
            <a:spLocks noChangeArrowheads="1"/>
          </p:cNvSpPr>
          <p:nvPr/>
        </p:nvSpPr>
        <p:spPr bwMode="auto">
          <a:xfrm>
            <a:off x="3563938" y="3716338"/>
            <a:ext cx="71437" cy="7143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GB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4" name="Oval 49"/>
          <p:cNvSpPr>
            <a:spLocks noChangeArrowheads="1"/>
          </p:cNvSpPr>
          <p:nvPr/>
        </p:nvSpPr>
        <p:spPr bwMode="auto">
          <a:xfrm>
            <a:off x="3059113" y="4365625"/>
            <a:ext cx="71437" cy="714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GB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5" name="Oval 50"/>
          <p:cNvSpPr>
            <a:spLocks noChangeArrowheads="1"/>
          </p:cNvSpPr>
          <p:nvPr/>
        </p:nvSpPr>
        <p:spPr bwMode="auto">
          <a:xfrm>
            <a:off x="2771775" y="3429000"/>
            <a:ext cx="71438" cy="714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GB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6" name="Oval 54"/>
          <p:cNvSpPr>
            <a:spLocks noChangeArrowheads="1"/>
          </p:cNvSpPr>
          <p:nvPr/>
        </p:nvSpPr>
        <p:spPr bwMode="auto">
          <a:xfrm>
            <a:off x="4714875" y="7748588"/>
            <a:ext cx="71438" cy="7143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GB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7" name="Oval 55"/>
          <p:cNvSpPr>
            <a:spLocks noChangeArrowheads="1"/>
          </p:cNvSpPr>
          <p:nvPr/>
        </p:nvSpPr>
        <p:spPr bwMode="auto">
          <a:xfrm>
            <a:off x="4930775" y="7964488"/>
            <a:ext cx="71438" cy="7143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GB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48" name="Group 58"/>
          <p:cNvGrpSpPr>
            <a:grpSpLocks/>
          </p:cNvGrpSpPr>
          <p:nvPr/>
        </p:nvGrpSpPr>
        <p:grpSpPr bwMode="auto">
          <a:xfrm>
            <a:off x="8063002" y="3872710"/>
            <a:ext cx="144462" cy="142875"/>
            <a:chOff x="4150" y="3748"/>
            <a:chExt cx="91" cy="90"/>
          </a:xfrm>
        </p:grpSpPr>
        <p:sp>
          <p:nvSpPr>
            <p:cNvPr id="49" name="Line 56"/>
            <p:cNvSpPr>
              <a:spLocks noChangeShapeType="1"/>
            </p:cNvSpPr>
            <p:nvPr/>
          </p:nvSpPr>
          <p:spPr bwMode="auto">
            <a:xfrm>
              <a:off x="4150" y="3748"/>
              <a:ext cx="91" cy="90"/>
            </a:xfrm>
            <a:prstGeom prst="line">
              <a:avLst/>
            </a:prstGeom>
            <a:noFill/>
            <a:ln w="9525">
              <a:solidFill>
                <a:srgbClr val="66FF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tr-TR">
                <a:latin typeface="+mj-lt"/>
              </a:endParaRPr>
            </a:p>
          </p:txBody>
        </p:sp>
        <p:sp>
          <p:nvSpPr>
            <p:cNvPr id="50" name="Line 57"/>
            <p:cNvSpPr>
              <a:spLocks noChangeShapeType="1"/>
            </p:cNvSpPr>
            <p:nvPr/>
          </p:nvSpPr>
          <p:spPr bwMode="auto">
            <a:xfrm flipH="1">
              <a:off x="4150" y="3748"/>
              <a:ext cx="91" cy="90"/>
            </a:xfrm>
            <a:prstGeom prst="line">
              <a:avLst/>
            </a:prstGeom>
            <a:noFill/>
            <a:ln w="9525">
              <a:solidFill>
                <a:srgbClr val="66FF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tr-TR">
                <a:latin typeface="+mj-lt"/>
              </a:endParaRPr>
            </a:p>
          </p:txBody>
        </p:sp>
      </p:grpSp>
      <p:grpSp>
        <p:nvGrpSpPr>
          <p:cNvPr id="51" name="Group 59"/>
          <p:cNvGrpSpPr>
            <a:grpSpLocks/>
          </p:cNvGrpSpPr>
          <p:nvPr/>
        </p:nvGrpSpPr>
        <p:grpSpPr bwMode="auto">
          <a:xfrm>
            <a:off x="7629614" y="3872710"/>
            <a:ext cx="144463" cy="142875"/>
            <a:chOff x="4150" y="3748"/>
            <a:chExt cx="91" cy="90"/>
          </a:xfrm>
        </p:grpSpPr>
        <p:sp>
          <p:nvSpPr>
            <p:cNvPr id="52" name="Line 60"/>
            <p:cNvSpPr>
              <a:spLocks noChangeShapeType="1"/>
            </p:cNvSpPr>
            <p:nvPr/>
          </p:nvSpPr>
          <p:spPr bwMode="auto">
            <a:xfrm>
              <a:off x="4150" y="3748"/>
              <a:ext cx="91" cy="90"/>
            </a:xfrm>
            <a:prstGeom prst="line">
              <a:avLst/>
            </a:prstGeom>
            <a:noFill/>
            <a:ln w="9525">
              <a:solidFill>
                <a:srgbClr val="66FF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tr-TR">
                <a:latin typeface="+mj-lt"/>
              </a:endParaRPr>
            </a:p>
          </p:txBody>
        </p:sp>
        <p:sp>
          <p:nvSpPr>
            <p:cNvPr id="53" name="Line 61"/>
            <p:cNvSpPr>
              <a:spLocks noChangeShapeType="1"/>
            </p:cNvSpPr>
            <p:nvPr/>
          </p:nvSpPr>
          <p:spPr bwMode="auto">
            <a:xfrm flipH="1">
              <a:off x="4150" y="3748"/>
              <a:ext cx="91" cy="90"/>
            </a:xfrm>
            <a:prstGeom prst="line">
              <a:avLst/>
            </a:prstGeom>
            <a:noFill/>
            <a:ln w="9525">
              <a:solidFill>
                <a:srgbClr val="66FF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tr-TR">
                <a:latin typeface="+mj-lt"/>
              </a:endParaRPr>
            </a:p>
          </p:txBody>
        </p:sp>
      </p:grpSp>
      <p:grpSp>
        <p:nvGrpSpPr>
          <p:cNvPr id="54" name="Group 62"/>
          <p:cNvGrpSpPr>
            <a:grpSpLocks/>
          </p:cNvGrpSpPr>
          <p:nvPr/>
        </p:nvGrpSpPr>
        <p:grpSpPr bwMode="auto">
          <a:xfrm>
            <a:off x="7845514" y="3872710"/>
            <a:ext cx="144463" cy="142875"/>
            <a:chOff x="4150" y="3748"/>
            <a:chExt cx="91" cy="90"/>
          </a:xfrm>
        </p:grpSpPr>
        <p:sp>
          <p:nvSpPr>
            <p:cNvPr id="55" name="Line 63"/>
            <p:cNvSpPr>
              <a:spLocks noChangeShapeType="1"/>
            </p:cNvSpPr>
            <p:nvPr/>
          </p:nvSpPr>
          <p:spPr bwMode="auto">
            <a:xfrm>
              <a:off x="4150" y="3748"/>
              <a:ext cx="91" cy="90"/>
            </a:xfrm>
            <a:prstGeom prst="line">
              <a:avLst/>
            </a:prstGeom>
            <a:noFill/>
            <a:ln w="9525">
              <a:solidFill>
                <a:srgbClr val="66FF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tr-TR">
                <a:latin typeface="+mj-lt"/>
              </a:endParaRPr>
            </a:p>
          </p:txBody>
        </p:sp>
        <p:sp>
          <p:nvSpPr>
            <p:cNvPr id="56" name="Line 64"/>
            <p:cNvSpPr>
              <a:spLocks noChangeShapeType="1"/>
            </p:cNvSpPr>
            <p:nvPr/>
          </p:nvSpPr>
          <p:spPr bwMode="auto">
            <a:xfrm flipH="1">
              <a:off x="4150" y="3748"/>
              <a:ext cx="91" cy="90"/>
            </a:xfrm>
            <a:prstGeom prst="line">
              <a:avLst/>
            </a:prstGeom>
            <a:noFill/>
            <a:ln w="9525">
              <a:solidFill>
                <a:srgbClr val="66FF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tr-TR">
                <a:latin typeface="+mj-lt"/>
              </a:endParaRPr>
            </a:p>
          </p:txBody>
        </p:sp>
      </p:grpSp>
      <p:grpSp>
        <p:nvGrpSpPr>
          <p:cNvPr id="57" name="Group 65"/>
          <p:cNvGrpSpPr>
            <a:grpSpLocks/>
          </p:cNvGrpSpPr>
          <p:nvPr/>
        </p:nvGrpSpPr>
        <p:grpSpPr bwMode="auto">
          <a:xfrm>
            <a:off x="7989977" y="3872710"/>
            <a:ext cx="144462" cy="142875"/>
            <a:chOff x="4150" y="3748"/>
            <a:chExt cx="91" cy="90"/>
          </a:xfrm>
        </p:grpSpPr>
        <p:sp>
          <p:nvSpPr>
            <p:cNvPr id="58" name="Line 66"/>
            <p:cNvSpPr>
              <a:spLocks noChangeShapeType="1"/>
            </p:cNvSpPr>
            <p:nvPr/>
          </p:nvSpPr>
          <p:spPr bwMode="auto">
            <a:xfrm>
              <a:off x="4150" y="3748"/>
              <a:ext cx="91" cy="90"/>
            </a:xfrm>
            <a:prstGeom prst="line">
              <a:avLst/>
            </a:prstGeom>
            <a:noFill/>
            <a:ln w="9525">
              <a:solidFill>
                <a:srgbClr val="66FF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tr-TR">
                <a:latin typeface="+mj-lt"/>
              </a:endParaRPr>
            </a:p>
          </p:txBody>
        </p:sp>
        <p:sp>
          <p:nvSpPr>
            <p:cNvPr id="59" name="Line 67"/>
            <p:cNvSpPr>
              <a:spLocks noChangeShapeType="1"/>
            </p:cNvSpPr>
            <p:nvPr/>
          </p:nvSpPr>
          <p:spPr bwMode="auto">
            <a:xfrm flipH="1">
              <a:off x="4150" y="3748"/>
              <a:ext cx="91" cy="90"/>
            </a:xfrm>
            <a:prstGeom prst="line">
              <a:avLst/>
            </a:prstGeom>
            <a:noFill/>
            <a:ln w="9525">
              <a:solidFill>
                <a:srgbClr val="66FF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tr-TR">
                <a:latin typeface="+mj-lt"/>
              </a:endParaRPr>
            </a:p>
          </p:txBody>
        </p:sp>
      </p:grpSp>
      <p:grpSp>
        <p:nvGrpSpPr>
          <p:cNvPr id="60" name="Group 68"/>
          <p:cNvGrpSpPr>
            <a:grpSpLocks/>
          </p:cNvGrpSpPr>
          <p:nvPr/>
        </p:nvGrpSpPr>
        <p:grpSpPr bwMode="auto">
          <a:xfrm>
            <a:off x="7127964" y="3872710"/>
            <a:ext cx="144463" cy="142875"/>
            <a:chOff x="4150" y="3748"/>
            <a:chExt cx="91" cy="90"/>
          </a:xfrm>
        </p:grpSpPr>
        <p:sp>
          <p:nvSpPr>
            <p:cNvPr id="61" name="Line 69"/>
            <p:cNvSpPr>
              <a:spLocks noChangeShapeType="1"/>
            </p:cNvSpPr>
            <p:nvPr/>
          </p:nvSpPr>
          <p:spPr bwMode="auto">
            <a:xfrm>
              <a:off x="4150" y="3748"/>
              <a:ext cx="91" cy="90"/>
            </a:xfrm>
            <a:prstGeom prst="line">
              <a:avLst/>
            </a:prstGeom>
            <a:noFill/>
            <a:ln w="9525">
              <a:solidFill>
                <a:srgbClr val="FF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tr-TR">
                <a:latin typeface="+mj-lt"/>
              </a:endParaRPr>
            </a:p>
          </p:txBody>
        </p:sp>
        <p:sp>
          <p:nvSpPr>
            <p:cNvPr id="62" name="Line 70"/>
            <p:cNvSpPr>
              <a:spLocks noChangeShapeType="1"/>
            </p:cNvSpPr>
            <p:nvPr/>
          </p:nvSpPr>
          <p:spPr bwMode="auto">
            <a:xfrm flipH="1">
              <a:off x="4150" y="3748"/>
              <a:ext cx="91" cy="90"/>
            </a:xfrm>
            <a:prstGeom prst="line">
              <a:avLst/>
            </a:prstGeom>
            <a:noFill/>
            <a:ln w="9525">
              <a:solidFill>
                <a:srgbClr val="FF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tr-TR">
                <a:latin typeface="+mj-lt"/>
              </a:endParaRPr>
            </a:p>
          </p:txBody>
        </p:sp>
      </p:grpSp>
      <p:grpSp>
        <p:nvGrpSpPr>
          <p:cNvPr id="63" name="Group 71"/>
          <p:cNvGrpSpPr>
            <a:grpSpLocks/>
          </p:cNvGrpSpPr>
          <p:nvPr/>
        </p:nvGrpSpPr>
        <p:grpSpPr bwMode="auto">
          <a:xfrm>
            <a:off x="6694577" y="3872710"/>
            <a:ext cx="144462" cy="142875"/>
            <a:chOff x="4150" y="3748"/>
            <a:chExt cx="91" cy="90"/>
          </a:xfrm>
        </p:grpSpPr>
        <p:sp>
          <p:nvSpPr>
            <p:cNvPr id="64" name="Line 72"/>
            <p:cNvSpPr>
              <a:spLocks noChangeShapeType="1"/>
            </p:cNvSpPr>
            <p:nvPr/>
          </p:nvSpPr>
          <p:spPr bwMode="auto">
            <a:xfrm>
              <a:off x="4150" y="3748"/>
              <a:ext cx="91" cy="90"/>
            </a:xfrm>
            <a:prstGeom prst="line">
              <a:avLst/>
            </a:prstGeom>
            <a:noFill/>
            <a:ln w="9525">
              <a:solidFill>
                <a:srgbClr val="FF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tr-TR">
                <a:latin typeface="+mj-lt"/>
              </a:endParaRPr>
            </a:p>
          </p:txBody>
        </p:sp>
        <p:sp>
          <p:nvSpPr>
            <p:cNvPr id="65" name="Line 73"/>
            <p:cNvSpPr>
              <a:spLocks noChangeShapeType="1"/>
            </p:cNvSpPr>
            <p:nvPr/>
          </p:nvSpPr>
          <p:spPr bwMode="auto">
            <a:xfrm flipH="1">
              <a:off x="4150" y="3748"/>
              <a:ext cx="91" cy="90"/>
            </a:xfrm>
            <a:prstGeom prst="line">
              <a:avLst/>
            </a:prstGeom>
            <a:noFill/>
            <a:ln w="9525">
              <a:solidFill>
                <a:srgbClr val="FF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tr-TR">
                <a:latin typeface="+mj-lt"/>
              </a:endParaRPr>
            </a:p>
          </p:txBody>
        </p:sp>
      </p:grpSp>
      <p:grpSp>
        <p:nvGrpSpPr>
          <p:cNvPr id="66" name="Group 74"/>
          <p:cNvGrpSpPr>
            <a:grpSpLocks/>
          </p:cNvGrpSpPr>
          <p:nvPr/>
        </p:nvGrpSpPr>
        <p:grpSpPr bwMode="auto">
          <a:xfrm>
            <a:off x="6910477" y="3872710"/>
            <a:ext cx="144462" cy="142875"/>
            <a:chOff x="4150" y="3748"/>
            <a:chExt cx="91" cy="90"/>
          </a:xfrm>
        </p:grpSpPr>
        <p:sp>
          <p:nvSpPr>
            <p:cNvPr id="67" name="Line 75"/>
            <p:cNvSpPr>
              <a:spLocks noChangeShapeType="1"/>
            </p:cNvSpPr>
            <p:nvPr/>
          </p:nvSpPr>
          <p:spPr bwMode="auto">
            <a:xfrm>
              <a:off x="4150" y="3748"/>
              <a:ext cx="91" cy="90"/>
            </a:xfrm>
            <a:prstGeom prst="line">
              <a:avLst/>
            </a:prstGeom>
            <a:noFill/>
            <a:ln w="9525">
              <a:solidFill>
                <a:srgbClr val="FF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tr-TR">
                <a:latin typeface="+mj-lt"/>
              </a:endParaRPr>
            </a:p>
          </p:txBody>
        </p:sp>
        <p:sp>
          <p:nvSpPr>
            <p:cNvPr id="68" name="Line 76"/>
            <p:cNvSpPr>
              <a:spLocks noChangeShapeType="1"/>
            </p:cNvSpPr>
            <p:nvPr/>
          </p:nvSpPr>
          <p:spPr bwMode="auto">
            <a:xfrm flipH="1">
              <a:off x="4150" y="3748"/>
              <a:ext cx="91" cy="90"/>
            </a:xfrm>
            <a:prstGeom prst="line">
              <a:avLst/>
            </a:prstGeom>
            <a:noFill/>
            <a:ln w="9525">
              <a:solidFill>
                <a:srgbClr val="FF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tr-TR">
                <a:latin typeface="+mj-lt"/>
              </a:endParaRPr>
            </a:p>
          </p:txBody>
        </p:sp>
      </p:grpSp>
      <p:grpSp>
        <p:nvGrpSpPr>
          <p:cNvPr id="69" name="Group 77"/>
          <p:cNvGrpSpPr>
            <a:grpSpLocks/>
          </p:cNvGrpSpPr>
          <p:nvPr/>
        </p:nvGrpSpPr>
        <p:grpSpPr bwMode="auto">
          <a:xfrm>
            <a:off x="7054939" y="3872710"/>
            <a:ext cx="144463" cy="142875"/>
            <a:chOff x="4150" y="3748"/>
            <a:chExt cx="91" cy="90"/>
          </a:xfrm>
        </p:grpSpPr>
        <p:sp>
          <p:nvSpPr>
            <p:cNvPr id="70" name="Line 78"/>
            <p:cNvSpPr>
              <a:spLocks noChangeShapeType="1"/>
            </p:cNvSpPr>
            <p:nvPr/>
          </p:nvSpPr>
          <p:spPr bwMode="auto">
            <a:xfrm>
              <a:off x="4150" y="3748"/>
              <a:ext cx="91" cy="90"/>
            </a:xfrm>
            <a:prstGeom prst="line">
              <a:avLst/>
            </a:prstGeom>
            <a:noFill/>
            <a:ln w="9525">
              <a:solidFill>
                <a:srgbClr val="FF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tr-TR">
                <a:latin typeface="+mj-lt"/>
              </a:endParaRPr>
            </a:p>
          </p:txBody>
        </p:sp>
        <p:sp>
          <p:nvSpPr>
            <p:cNvPr id="71" name="Line 79"/>
            <p:cNvSpPr>
              <a:spLocks noChangeShapeType="1"/>
            </p:cNvSpPr>
            <p:nvPr/>
          </p:nvSpPr>
          <p:spPr bwMode="auto">
            <a:xfrm flipH="1">
              <a:off x="4150" y="3748"/>
              <a:ext cx="91" cy="90"/>
            </a:xfrm>
            <a:prstGeom prst="line">
              <a:avLst/>
            </a:prstGeom>
            <a:noFill/>
            <a:ln w="9525">
              <a:solidFill>
                <a:srgbClr val="FF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tr-TR">
                <a:latin typeface="+mj-lt"/>
              </a:endParaRPr>
            </a:p>
          </p:txBody>
        </p:sp>
      </p:grpSp>
      <p:sp>
        <p:nvSpPr>
          <p:cNvPr id="73" name="Freeform 72"/>
          <p:cNvSpPr/>
          <p:nvPr/>
        </p:nvSpPr>
        <p:spPr>
          <a:xfrm>
            <a:off x="6535839" y="3439323"/>
            <a:ext cx="1740694" cy="495300"/>
          </a:xfrm>
          <a:custGeom>
            <a:avLst/>
            <a:gdLst>
              <a:gd name="connsiteX0" fmla="*/ 1740694 w 1740694"/>
              <a:gd name="connsiteY0" fmla="*/ 53975 h 495300"/>
              <a:gd name="connsiteX1" fmla="*/ 1216819 w 1740694"/>
              <a:gd name="connsiteY1" fmla="*/ 58738 h 495300"/>
              <a:gd name="connsiteX2" fmla="*/ 654844 w 1740694"/>
              <a:gd name="connsiteY2" fmla="*/ 406400 h 495300"/>
              <a:gd name="connsiteX3" fmla="*/ 92869 w 1740694"/>
              <a:gd name="connsiteY3" fmla="*/ 482600 h 495300"/>
              <a:gd name="connsiteX4" fmla="*/ 97632 w 1740694"/>
              <a:gd name="connsiteY4" fmla="*/ 482600 h 495300"/>
              <a:gd name="connsiteX5" fmla="*/ 97632 w 1740694"/>
              <a:gd name="connsiteY5" fmla="*/ 4826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0694" h="495300">
                <a:moveTo>
                  <a:pt x="1740694" y="53975"/>
                </a:moveTo>
                <a:cubicBezTo>
                  <a:pt x="1569244" y="26987"/>
                  <a:pt x="1397794" y="0"/>
                  <a:pt x="1216819" y="58738"/>
                </a:cubicBezTo>
                <a:cubicBezTo>
                  <a:pt x="1035844" y="117476"/>
                  <a:pt x="842169" y="335756"/>
                  <a:pt x="654844" y="406400"/>
                </a:cubicBezTo>
                <a:cubicBezTo>
                  <a:pt x="467519" y="477044"/>
                  <a:pt x="185738" y="469900"/>
                  <a:pt x="92869" y="482600"/>
                </a:cubicBezTo>
                <a:cubicBezTo>
                  <a:pt x="0" y="495300"/>
                  <a:pt x="97632" y="482600"/>
                  <a:pt x="97632" y="482600"/>
                </a:cubicBezTo>
                <a:lnTo>
                  <a:pt x="97632" y="48260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085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2" grpId="0" animBg="1"/>
      <p:bldP spid="33" grpId="0" animBg="1"/>
      <p:bldP spid="34" grpId="0"/>
      <p:bldP spid="35" grpId="0" animBg="1"/>
      <p:bldP spid="36" grpId="0" animBg="1"/>
      <p:bldP spid="37" grpId="0"/>
      <p:bldP spid="7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History</a:t>
            </a:r>
          </a:p>
        </p:txBody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1943: McCulloch–Pitts “neuron”</a:t>
            </a:r>
          </a:p>
          <a:p>
            <a:pPr lvl="1"/>
            <a:r>
              <a:rPr lang="en-US" altLang="en-US" sz="1800" dirty="0"/>
              <a:t>Started the field</a:t>
            </a:r>
          </a:p>
          <a:p>
            <a:r>
              <a:rPr lang="en-US" altLang="en-US" sz="2000" dirty="0"/>
              <a:t>1962: Rosenblatt’s perceptron</a:t>
            </a:r>
          </a:p>
          <a:p>
            <a:pPr lvl="1"/>
            <a:r>
              <a:rPr lang="en-US" altLang="en-US" sz="1800" dirty="0"/>
              <a:t>Learned its own weight values; convergence proof</a:t>
            </a:r>
          </a:p>
          <a:p>
            <a:r>
              <a:rPr lang="en-US" altLang="en-US" sz="2000" dirty="0"/>
              <a:t>1969: Minsky &amp; </a:t>
            </a:r>
            <a:r>
              <a:rPr lang="en-US" altLang="en-US" sz="2000" dirty="0" err="1"/>
              <a:t>Papert</a:t>
            </a:r>
            <a:r>
              <a:rPr lang="en-US" altLang="en-US" sz="2000" dirty="0"/>
              <a:t> book on </a:t>
            </a:r>
            <a:r>
              <a:rPr lang="en-US" altLang="en-US" sz="2000" dirty="0" err="1"/>
              <a:t>perceptrons</a:t>
            </a:r>
            <a:endParaRPr lang="en-US" altLang="en-US" sz="2000" dirty="0"/>
          </a:p>
          <a:p>
            <a:pPr lvl="1"/>
            <a:r>
              <a:rPr lang="en-US" altLang="en-US" sz="1800" dirty="0"/>
              <a:t>Proved limitations of single-layer perceptron networks</a:t>
            </a:r>
          </a:p>
          <a:p>
            <a:r>
              <a:rPr lang="en-US" altLang="en-US" sz="2000" dirty="0"/>
              <a:t>1982: Hopfield and convergence in symmetric networks</a:t>
            </a:r>
          </a:p>
          <a:p>
            <a:pPr lvl="1"/>
            <a:r>
              <a:rPr lang="en-US" altLang="en-US" sz="1800" dirty="0"/>
              <a:t>Introduced energy-function concept</a:t>
            </a:r>
          </a:p>
          <a:p>
            <a:r>
              <a:rPr lang="en-US" altLang="en-US" sz="2000" dirty="0"/>
              <a:t>1986: Backpropagation of errors</a:t>
            </a:r>
          </a:p>
          <a:p>
            <a:pPr lvl="1"/>
            <a:r>
              <a:rPr lang="en-US" altLang="en-US" sz="1800" dirty="0"/>
              <a:t>Method for training multilayer networks</a:t>
            </a:r>
          </a:p>
          <a:p>
            <a:r>
              <a:rPr lang="en-US" altLang="en-US" sz="2000" dirty="0"/>
              <a:t>1990s: Probabilistic interpretations, Bayesian and spiking networks</a:t>
            </a:r>
          </a:p>
          <a:p>
            <a:r>
              <a:rPr lang="en-US" altLang="en-US" dirty="0"/>
              <a:t>Now: Deep Learning, every where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899049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77" y="1064870"/>
            <a:ext cx="6721033" cy="504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100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Constructions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667000"/>
            <a:ext cx="4737100" cy="256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8465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8162925" cy="1090613"/>
          </a:xfrm>
        </p:spPr>
        <p:txBody>
          <a:bodyPr/>
          <a:lstStyle/>
          <a:p>
            <a:r>
              <a:rPr lang="en-US" altLang="en-US"/>
              <a:t>Frank Rosenblatt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1928-1969</a:t>
            </a:r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295400"/>
            <a:ext cx="5037138" cy="534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5362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09600"/>
          </a:xfrm>
        </p:spPr>
        <p:txBody>
          <a:bodyPr/>
          <a:lstStyle/>
          <a:p>
            <a:r>
              <a:rPr lang="en-US" altLang="en-US" sz="3200" b="1"/>
              <a:t>Perceptrons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8153400" cy="5029200"/>
          </a:xfrm>
        </p:spPr>
        <p:txBody>
          <a:bodyPr/>
          <a:lstStyle/>
          <a:p>
            <a:r>
              <a:rPr lang="en-US" altLang="en-US" sz="2800"/>
              <a:t>By Rosenblatt (1962) </a:t>
            </a:r>
          </a:p>
          <a:p>
            <a:pPr lvl="1"/>
            <a:r>
              <a:rPr lang="en-US" altLang="en-US" sz="2400"/>
              <a:t>For modeling visual perception (retina)</a:t>
            </a:r>
          </a:p>
          <a:p>
            <a:pPr lvl="1"/>
            <a:r>
              <a:rPr lang="en-US" altLang="en-US" sz="2400"/>
              <a:t>Three layers of units: </a:t>
            </a:r>
            <a:r>
              <a:rPr lang="en-US" altLang="en-US" sz="2400" b="1" i="1"/>
              <a:t>S</a:t>
            </a:r>
            <a:r>
              <a:rPr lang="en-US" altLang="en-US" sz="2400" i="1"/>
              <a:t>ensory, </a:t>
            </a:r>
            <a:r>
              <a:rPr lang="en-US" altLang="en-US" sz="2400" b="1" i="1"/>
              <a:t>A</a:t>
            </a:r>
            <a:r>
              <a:rPr lang="en-US" altLang="en-US" sz="2400" i="1"/>
              <a:t>ssociation, </a:t>
            </a:r>
            <a:r>
              <a:rPr lang="en-US" altLang="en-US" sz="2400"/>
              <a:t>and</a:t>
            </a:r>
            <a:r>
              <a:rPr lang="en-US" altLang="en-US" sz="2400" i="1"/>
              <a:t> </a:t>
            </a:r>
            <a:r>
              <a:rPr lang="en-US" altLang="en-US" sz="2400" b="1" i="1"/>
              <a:t>R</a:t>
            </a:r>
            <a:r>
              <a:rPr lang="en-US" altLang="en-US" sz="2400" i="1"/>
              <a:t>esponse</a:t>
            </a:r>
          </a:p>
          <a:p>
            <a:pPr lvl="1"/>
            <a:r>
              <a:rPr lang="en-US" altLang="en-US" sz="2400"/>
              <a:t>Learning occurs only on weights from </a:t>
            </a:r>
            <a:r>
              <a:rPr lang="en-US" altLang="en-US" sz="2400" b="1" i="1"/>
              <a:t>A</a:t>
            </a:r>
            <a:r>
              <a:rPr lang="en-US" altLang="en-US" sz="2400"/>
              <a:t> units to </a:t>
            </a:r>
            <a:r>
              <a:rPr lang="en-US" altLang="en-US" sz="2400" b="1" i="1"/>
              <a:t>R</a:t>
            </a:r>
            <a:r>
              <a:rPr lang="en-US" altLang="en-US" sz="2400"/>
              <a:t> units (weights from </a:t>
            </a:r>
            <a:r>
              <a:rPr lang="en-US" altLang="en-US" sz="2400" b="1" i="1"/>
              <a:t>S</a:t>
            </a:r>
            <a:r>
              <a:rPr lang="en-US" altLang="en-US" sz="2400"/>
              <a:t> units to </a:t>
            </a:r>
            <a:r>
              <a:rPr lang="en-US" altLang="en-US" sz="2400" b="1" i="1"/>
              <a:t>A</a:t>
            </a:r>
            <a:r>
              <a:rPr lang="en-US" altLang="en-US" sz="2400"/>
              <a:t> units are fixed).</a:t>
            </a:r>
          </a:p>
          <a:p>
            <a:pPr lvl="1"/>
            <a:r>
              <a:rPr lang="en-US" altLang="en-US" sz="2400"/>
              <a:t>A single </a:t>
            </a:r>
            <a:r>
              <a:rPr lang="en-US" altLang="en-US" sz="2400" b="1" i="1"/>
              <a:t>R</a:t>
            </a:r>
            <a:r>
              <a:rPr lang="en-US" altLang="en-US" sz="2400"/>
              <a:t> unit receives inputs from n </a:t>
            </a:r>
            <a:r>
              <a:rPr lang="en-US" altLang="en-US" sz="2400" b="1" i="1"/>
              <a:t>A</a:t>
            </a:r>
            <a:r>
              <a:rPr lang="en-US" altLang="en-US" sz="2400"/>
              <a:t> units (same architecture as our simple network)</a:t>
            </a:r>
          </a:p>
          <a:p>
            <a:pPr lvl="1"/>
            <a:r>
              <a:rPr lang="en-US" altLang="en-US" sz="2400"/>
              <a:t>For a given training sample s:t, change weights only if the computed output y is different from the target output t (thus error driven)</a:t>
            </a:r>
          </a:p>
          <a:p>
            <a:pPr lvl="1"/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0094098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8369300" cy="638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50152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8305800" cy="606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1032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9600"/>
            <a:ext cx="7912100" cy="566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72136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Recap – Neural Networks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00200"/>
            <a:ext cx="4822825" cy="5257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altLang="en-US" sz="1600" dirty="0"/>
              <a:t>Components – biological plausibility</a:t>
            </a:r>
          </a:p>
          <a:p>
            <a:pPr lvl="1">
              <a:lnSpc>
                <a:spcPct val="80000"/>
              </a:lnSpc>
            </a:pPr>
            <a:r>
              <a:rPr lang="en-GB" altLang="en-US" sz="1400" dirty="0"/>
              <a:t>Neurone / node</a:t>
            </a:r>
          </a:p>
          <a:p>
            <a:pPr lvl="1">
              <a:lnSpc>
                <a:spcPct val="80000"/>
              </a:lnSpc>
            </a:pPr>
            <a:r>
              <a:rPr lang="en-GB" altLang="en-US" sz="1400" dirty="0"/>
              <a:t>Synapse / weight</a:t>
            </a:r>
          </a:p>
          <a:p>
            <a:pPr>
              <a:lnSpc>
                <a:spcPct val="80000"/>
              </a:lnSpc>
            </a:pPr>
            <a:endParaRPr lang="en-GB" altLang="en-US" sz="1600" dirty="0"/>
          </a:p>
          <a:p>
            <a:pPr>
              <a:lnSpc>
                <a:spcPct val="80000"/>
              </a:lnSpc>
            </a:pPr>
            <a:endParaRPr lang="en-GB" altLang="en-US" sz="1600" dirty="0"/>
          </a:p>
          <a:p>
            <a:pPr>
              <a:lnSpc>
                <a:spcPct val="80000"/>
              </a:lnSpc>
            </a:pPr>
            <a:r>
              <a:rPr lang="en-GB" altLang="en-US" sz="1600" dirty="0"/>
              <a:t>Feed forward networks</a:t>
            </a:r>
          </a:p>
          <a:p>
            <a:pPr lvl="1">
              <a:lnSpc>
                <a:spcPct val="80000"/>
              </a:lnSpc>
            </a:pPr>
            <a:r>
              <a:rPr lang="en-GB" altLang="en-US" sz="1400" dirty="0"/>
              <a:t>Unidirectional flow of information</a:t>
            </a:r>
          </a:p>
          <a:p>
            <a:pPr lvl="1">
              <a:lnSpc>
                <a:spcPct val="80000"/>
              </a:lnSpc>
            </a:pPr>
            <a:r>
              <a:rPr lang="en-GB" altLang="en-US" sz="1400" dirty="0"/>
              <a:t>Good at extracting patterns, generalisation and prediction</a:t>
            </a:r>
          </a:p>
          <a:p>
            <a:pPr lvl="1">
              <a:lnSpc>
                <a:spcPct val="80000"/>
              </a:lnSpc>
            </a:pPr>
            <a:r>
              <a:rPr lang="en-GB" altLang="en-US" sz="1400" dirty="0"/>
              <a:t>Distributed representation of data</a:t>
            </a:r>
          </a:p>
          <a:p>
            <a:pPr lvl="1">
              <a:lnSpc>
                <a:spcPct val="80000"/>
              </a:lnSpc>
            </a:pPr>
            <a:r>
              <a:rPr lang="en-GB" altLang="en-US" sz="1400" dirty="0"/>
              <a:t>Parallel processing of data</a:t>
            </a:r>
          </a:p>
          <a:p>
            <a:pPr lvl="1">
              <a:lnSpc>
                <a:spcPct val="80000"/>
              </a:lnSpc>
            </a:pPr>
            <a:r>
              <a:rPr lang="en-GB" altLang="en-US" sz="1400" dirty="0"/>
              <a:t>Training: Backpropagation</a:t>
            </a:r>
          </a:p>
          <a:p>
            <a:pPr lvl="1">
              <a:lnSpc>
                <a:spcPct val="80000"/>
              </a:lnSpc>
            </a:pPr>
            <a:r>
              <a:rPr lang="en-GB" altLang="en-US" sz="1400" dirty="0"/>
              <a:t>Not exact models, but good at demonstrating principles</a:t>
            </a:r>
          </a:p>
          <a:p>
            <a:pPr lvl="1">
              <a:lnSpc>
                <a:spcPct val="80000"/>
              </a:lnSpc>
            </a:pPr>
            <a:endParaRPr lang="en-GB" altLang="en-US" sz="1400" dirty="0"/>
          </a:p>
          <a:p>
            <a:pPr lvl="1">
              <a:lnSpc>
                <a:spcPct val="80000"/>
              </a:lnSpc>
            </a:pPr>
            <a:endParaRPr lang="en-GB" altLang="en-US" sz="1400" dirty="0"/>
          </a:p>
          <a:p>
            <a:pPr>
              <a:lnSpc>
                <a:spcPct val="80000"/>
              </a:lnSpc>
            </a:pPr>
            <a:r>
              <a:rPr lang="en-GB" altLang="en-US" sz="1600" dirty="0"/>
              <a:t>Recurrent networks</a:t>
            </a:r>
          </a:p>
          <a:p>
            <a:pPr lvl="1">
              <a:lnSpc>
                <a:spcPct val="80000"/>
              </a:lnSpc>
            </a:pPr>
            <a:r>
              <a:rPr lang="en-GB" altLang="en-US" sz="1400" dirty="0"/>
              <a:t>Multidirectional flow of information</a:t>
            </a:r>
          </a:p>
          <a:p>
            <a:pPr lvl="1">
              <a:lnSpc>
                <a:spcPct val="80000"/>
              </a:lnSpc>
            </a:pPr>
            <a:r>
              <a:rPr lang="en-GB" altLang="en-US" sz="1400" dirty="0"/>
              <a:t>Memory / sense of time</a:t>
            </a:r>
          </a:p>
          <a:p>
            <a:pPr lvl="1">
              <a:lnSpc>
                <a:spcPct val="80000"/>
              </a:lnSpc>
            </a:pPr>
            <a:r>
              <a:rPr lang="en-GB" altLang="en-US" sz="1400" dirty="0"/>
              <a:t>Complex temporal dynamics (e.g. CPGs)</a:t>
            </a:r>
          </a:p>
          <a:p>
            <a:pPr lvl="1">
              <a:lnSpc>
                <a:spcPct val="80000"/>
              </a:lnSpc>
            </a:pPr>
            <a:r>
              <a:rPr lang="en-GB" altLang="en-US" sz="1400" dirty="0"/>
              <a:t>Various training methods </a:t>
            </a:r>
          </a:p>
          <a:p>
            <a:pPr lvl="1">
              <a:lnSpc>
                <a:spcPct val="80000"/>
              </a:lnSpc>
            </a:pPr>
            <a:r>
              <a:rPr lang="en-GB" altLang="en-US" sz="1400" dirty="0"/>
              <a:t>Often better biological models than FFNs</a:t>
            </a:r>
          </a:p>
        </p:txBody>
      </p:sp>
      <p:pic>
        <p:nvPicPr>
          <p:cNvPr id="73736" name="Picture 8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0425" y="4686300"/>
            <a:ext cx="2239963" cy="2171700"/>
          </a:xfrm>
          <a:noFill/>
          <a:ln/>
        </p:spPr>
      </p:pic>
      <p:pic>
        <p:nvPicPr>
          <p:cNvPr id="73738" name="Picture 10" descr="ANN structure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11863" y="2852738"/>
            <a:ext cx="1943100" cy="17002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3740" name="Picture 12" descr="n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4"/>
          <a:stretch>
            <a:fillRect/>
          </a:stretch>
        </p:blipFill>
        <p:spPr bwMode="auto">
          <a:xfrm>
            <a:off x="6156325" y="1484313"/>
            <a:ext cx="1722438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5622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http://playground.tensorflow.org/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91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 txBox="1">
            <a:spLocks/>
          </p:cNvSpPr>
          <p:nvPr/>
        </p:nvSpPr>
        <p:spPr>
          <a:xfrm>
            <a:off x="457200" y="407988"/>
            <a:ext cx="8229600" cy="8683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Simple Neuron model: Perceptron</a:t>
            </a:r>
          </a:p>
        </p:txBody>
      </p:sp>
      <p:pic>
        <p:nvPicPr>
          <p:cNvPr id="5" name="Picture 23" descr="perK_co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1103" y="1326040"/>
            <a:ext cx="3464871" cy="2486811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57200" y="1550193"/>
                <a:ext cx="4834991" cy="573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perceptrons</a:t>
                </a:r>
                <a:r>
                  <a:rPr lang="en-US" dirty="0"/>
                  <a:t>: each of which has a weight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1" i="1" smtClean="0">
                              <a:latin typeface="Cambria Math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is the weight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</a:rPr>
                      <m:t>𝑾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latin typeface="Cambria Math" charset="0"/>
                      </a:rPr>
                      <m:t> 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 weight matrix</a:t>
                </a:r>
              </a:p>
              <a:p>
                <a:endParaRPr lang="en-US" dirty="0"/>
              </a:p>
              <a:p>
                <a:r>
                  <a:rPr lang="en-US" dirty="0"/>
                  <a:t>For classification: 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b="0" dirty="0"/>
                  <a:t>To get probabilities: use the </a:t>
                </a:r>
                <a:r>
                  <a:rPr lang="en-US" b="0" dirty="0" err="1"/>
                  <a:t>softmax</a:t>
                </a:r>
                <a:r>
                  <a:rPr lang="en-US" b="0" dirty="0"/>
                  <a:t> function</a:t>
                </a:r>
              </a:p>
              <a:p>
                <a:pPr marL="1200150" lvl="2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b="1" i="1" smtClean="0">
                                <a:latin typeface="Cambria Math" charset="0"/>
                              </a:rPr>
                              <m:t>𝒙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bg-BG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bg-B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charset="0"/>
                                      </a:rPr>
                                      <m:t>𝒙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 is added as a layer on top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50193"/>
                <a:ext cx="4834991" cy="5730479"/>
              </a:xfrm>
              <a:prstGeom prst="rect">
                <a:avLst/>
              </a:prstGeom>
              <a:blipFill>
                <a:blip r:embed="rId3"/>
                <a:stretch>
                  <a:fillRect l="-1050" t="-221" r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900661" y="4615864"/>
                <a:ext cx="3243339" cy="1206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polynomial approximation: define auxiliary inputs, e.g.: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661" y="4615864"/>
                <a:ext cx="3243339" cy="1206741"/>
              </a:xfrm>
              <a:prstGeom prst="rect">
                <a:avLst/>
              </a:prstGeom>
              <a:blipFill>
                <a:blip r:embed="rId4"/>
                <a:stretch>
                  <a:fillRect l="-1563" t="-1042"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25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 txBox="1">
            <a:spLocks/>
          </p:cNvSpPr>
          <p:nvPr/>
        </p:nvSpPr>
        <p:spPr>
          <a:xfrm>
            <a:off x="457200" y="407988"/>
            <a:ext cx="8229600" cy="8683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Perceptron: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1469" y="1276350"/>
            <a:ext cx="83153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There are two possible avenues to learn in artificial neural networks: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Change the connection structure of the network (add, remove connections or neurons)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Change the connection weights of the present structure </a:t>
            </a:r>
            <a:r>
              <a:rPr lang="en-US" dirty="0"/>
              <a:t>(change the synaptic weights)</a:t>
            </a:r>
          </a:p>
          <a:p>
            <a:pPr lvl="1"/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Online (instances seen one by one) vs batch (whole sample) learning: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No need to store the whole sample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Problem may change in time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Speech recognition system that adapts to the user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Wear and degradation in system components 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Sensor failure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4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 txBox="1">
            <a:spLocks/>
          </p:cNvSpPr>
          <p:nvPr/>
        </p:nvSpPr>
        <p:spPr>
          <a:xfrm>
            <a:off x="457200" y="407988"/>
            <a:ext cx="8229600" cy="8683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Perceptron: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1469" y="1276350"/>
            <a:ext cx="83153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Overview: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Start from random initial weights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At each iteration adjust the weights to minimize the error, without forgetting what we’ve previously learned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dirty="0"/>
              <a:t>Use gradient descent. 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dirty="0"/>
              <a:t>Approach for finding a local minimum. 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dirty="0"/>
              <a:t>Takes steps proportional to the negative of the gradient of the function at the current point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472" y="3811177"/>
            <a:ext cx="1856158" cy="198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46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15405</TotalTime>
  <Words>3733</Words>
  <Application>Microsoft Macintosh PowerPoint</Application>
  <PresentationFormat>On-screen Show (4:3)</PresentationFormat>
  <Paragraphs>517</Paragraphs>
  <Slides>69</Slides>
  <Notes>14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Cambria Math</vt:lpstr>
      <vt:lpstr>Helvetica</vt:lpstr>
      <vt:lpstr>Wingdings</vt:lpstr>
      <vt:lpstr>Office Theme</vt:lpstr>
      <vt:lpstr>PSYCH 625 Advanced Big Data Methods</vt:lpstr>
      <vt:lpstr>Outline</vt:lpstr>
      <vt:lpstr>Neural Networks: Biological Inspiration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Back-propagation</vt:lpstr>
      <vt:lpstr>A Pseudo-Code Algorithm</vt:lpstr>
      <vt:lpstr>Back-propagation</vt:lpstr>
      <vt:lpstr>Backpropagation</vt:lpstr>
      <vt:lpstr>Back-propagation</vt:lpstr>
      <vt:lpstr>Backpropagation</vt:lpstr>
      <vt:lpstr>Back-propagation </vt:lpstr>
      <vt:lpstr>Learning Algorithm: Backpropagation </vt:lpstr>
      <vt:lpstr>Learning Algorithm: Backpropagation </vt:lpstr>
      <vt:lpstr>Learning Algorithm: Backpropagation </vt:lpstr>
      <vt:lpstr>Learning Algorithm: Backpropagation </vt:lpstr>
      <vt:lpstr>Learning Algorithm: Backpropagation </vt:lpstr>
      <vt:lpstr>Learning Algorithm: Backpropagation </vt:lpstr>
      <vt:lpstr>Learning Algorithm: Backpropagation </vt:lpstr>
      <vt:lpstr>Learning Algorithm: Backpropagation </vt:lpstr>
      <vt:lpstr>Learning Algorithm: Backpropagation </vt:lpstr>
      <vt:lpstr>Learning Algorithm: Backpropagation </vt:lpstr>
      <vt:lpstr>Learning Algorithm: Backpropagation </vt:lpstr>
      <vt:lpstr>Learning Algorithm: Backpropagation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History</vt:lpstr>
      <vt:lpstr>PowerPoint Presentation</vt:lpstr>
      <vt:lpstr>Constructions</vt:lpstr>
      <vt:lpstr>Frank Rosenblatt</vt:lpstr>
      <vt:lpstr>Perceptrons</vt:lpstr>
      <vt:lpstr>PowerPoint Presentation</vt:lpstr>
      <vt:lpstr>PowerPoint Presentation</vt:lpstr>
      <vt:lpstr>PowerPoint Presentation</vt:lpstr>
      <vt:lpstr>Recap – Neural Networks</vt:lpstr>
      <vt:lpstr>Lab</vt:lpstr>
    </vt:vector>
  </TitlesOfParts>
  <Company>University of Southern California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561 Foundations of Artificial Intelligence</dc:title>
  <dc:creator>Morteza Dehghani</dc:creator>
  <cp:lastModifiedBy>Morteza Dehghani</cp:lastModifiedBy>
  <cp:revision>455</cp:revision>
  <cp:lastPrinted>2018-09-27T20:06:49Z</cp:lastPrinted>
  <dcterms:created xsi:type="dcterms:W3CDTF">2014-08-27T00:34:33Z</dcterms:created>
  <dcterms:modified xsi:type="dcterms:W3CDTF">2018-09-27T20:41:36Z</dcterms:modified>
</cp:coreProperties>
</file>